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63" r:id="rId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a:srgbClr val="FF9900"/>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380" y="4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3" d="100"/>
          <a:sy n="53" d="100"/>
        </p:scale>
        <p:origin x="-268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E220EC17-3856-BB2B-8608-35C300EC63B0}"/>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10243" name="Rectangle 3">
            <a:extLst>
              <a:ext uri="{FF2B5EF4-FFF2-40B4-BE49-F238E27FC236}">
                <a16:creationId xmlns:a16="http://schemas.microsoft.com/office/drawing/2014/main" id="{192F79BD-ACC1-2897-DF7C-32773382255B}"/>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10244" name="Rectangle 4">
            <a:extLst>
              <a:ext uri="{FF2B5EF4-FFF2-40B4-BE49-F238E27FC236}">
                <a16:creationId xmlns:a16="http://schemas.microsoft.com/office/drawing/2014/main" id="{8379EA30-940A-9DD2-FBA4-8E860A724F13}"/>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5" name="Rectangle 5">
            <a:extLst>
              <a:ext uri="{FF2B5EF4-FFF2-40B4-BE49-F238E27FC236}">
                <a16:creationId xmlns:a16="http://schemas.microsoft.com/office/drawing/2014/main" id="{C45BBDBE-0C0B-CCB0-CF64-FE24B383728F}"/>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46" name="Rectangle 6">
            <a:extLst>
              <a:ext uri="{FF2B5EF4-FFF2-40B4-BE49-F238E27FC236}">
                <a16:creationId xmlns:a16="http://schemas.microsoft.com/office/drawing/2014/main" id="{C0EA9777-2C39-2439-18CE-42C0B242E62D}"/>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10247" name="Rectangle 7">
            <a:extLst>
              <a:ext uri="{FF2B5EF4-FFF2-40B4-BE49-F238E27FC236}">
                <a16:creationId xmlns:a16="http://schemas.microsoft.com/office/drawing/2014/main" id="{3BCCF206-AD67-9D2B-E9F2-A2C81CC693C9}"/>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1D170C8F-6B43-4D74-8F63-8FFC12A9DCE4}"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06B4317-2E71-7DC8-6B58-F6BE80F7D5D1}"/>
              </a:ext>
            </a:extLst>
          </p:cNvPr>
          <p:cNvSpPr>
            <a:spLocks noGrp="1" noChangeArrowheads="1"/>
          </p:cNvSpPr>
          <p:nvPr>
            <p:ph type="sldNum" sz="quarter" idx="5"/>
          </p:nvPr>
        </p:nvSpPr>
        <p:spPr>
          <a:ln/>
        </p:spPr>
        <p:txBody>
          <a:bodyPr/>
          <a:lstStyle/>
          <a:p>
            <a:fld id="{B71999D4-B99D-49F4-8F9A-CA2C805FA796}" type="slidenum">
              <a:rPr lang="en-US" altLang="en-US"/>
              <a:pPr/>
              <a:t>1</a:t>
            </a:fld>
            <a:endParaRPr lang="en-US" altLang="en-US"/>
          </a:p>
        </p:txBody>
      </p:sp>
      <p:sp>
        <p:nvSpPr>
          <p:cNvPr id="11266" name="Slide Image Placeholder 1">
            <a:extLst>
              <a:ext uri="{FF2B5EF4-FFF2-40B4-BE49-F238E27FC236}">
                <a16:creationId xmlns:a16="http://schemas.microsoft.com/office/drawing/2014/main" id="{61F60304-8B0B-03AD-D09B-C041006613A6}"/>
              </a:ext>
            </a:extLst>
          </p:cNvPr>
          <p:cNvSpPr>
            <a:spLocks noGrp="1" noRot="1" noChangeAspect="1" noTextEdit="1"/>
          </p:cNvSpPr>
          <p:nvPr>
            <p:ph type="sldImg"/>
          </p:nvPr>
        </p:nvSpPr>
        <p:spPr>
          <a:xfrm>
            <a:off x="1143000" y="179388"/>
            <a:ext cx="4572000" cy="3429000"/>
          </a:xfrm>
          <a:ln/>
          <a:extLst>
            <a:ext uri="{909E8E84-426E-40DD-AFC4-6F175D3DCCD1}">
              <a14:hiddenFill xmlns:a14="http://schemas.microsoft.com/office/drawing/2010/main">
                <a:noFill/>
              </a14:hiddenFill>
            </a:ext>
          </a:extLst>
        </p:spPr>
      </p:sp>
      <p:sp>
        <p:nvSpPr>
          <p:cNvPr id="11267" name="Notes Placeholder 2">
            <a:extLst>
              <a:ext uri="{FF2B5EF4-FFF2-40B4-BE49-F238E27FC236}">
                <a16:creationId xmlns:a16="http://schemas.microsoft.com/office/drawing/2014/main" id="{348A8654-B966-1D7B-EB8B-CF29B1E6016F}"/>
              </a:ext>
            </a:extLst>
          </p:cNvPr>
          <p:cNvSpPr>
            <a:spLocks noGrp="1"/>
          </p:cNvSpPr>
          <p:nvPr>
            <p:ph type="body" idx="1"/>
          </p:nvPr>
        </p:nvSpPr>
        <p:spPr/>
        <p:txBody>
          <a:bodyPr/>
          <a:lstStyle/>
          <a:p>
            <a:endParaRPr lang="en-GB" altLang="en-US"/>
          </a:p>
        </p:txBody>
      </p:sp>
      <p:sp>
        <p:nvSpPr>
          <p:cNvPr id="11268" name="Slide Number Placeholder 3">
            <a:extLst>
              <a:ext uri="{FF2B5EF4-FFF2-40B4-BE49-F238E27FC236}">
                <a16:creationId xmlns:a16="http://schemas.microsoft.com/office/drawing/2014/main" id="{3C4965A1-E922-E018-918C-8E0DF6EFB5ED}"/>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fld id="{B5F7A32A-F115-4C06-B8CB-007208C343E2}" type="slidenum">
              <a:rPr lang="en-GB" altLang="en-US" sz="1200"/>
              <a:pPr algn="r"/>
              <a:t>1</a:t>
            </a:fld>
            <a:endParaRPr lang="en-GB" altLang="en-US" sz="1200"/>
          </a:p>
        </p:txBody>
      </p:sp>
      <p:sp>
        <p:nvSpPr>
          <p:cNvPr id="11269" name="Notes Placeholder 2">
            <a:extLst>
              <a:ext uri="{FF2B5EF4-FFF2-40B4-BE49-F238E27FC236}">
                <a16:creationId xmlns:a16="http://schemas.microsoft.com/office/drawing/2014/main" id="{D3D1A573-5674-FDEC-0ED4-9BB926F07C23}"/>
              </a:ext>
            </a:extLst>
          </p:cNvPr>
          <p:cNvSpPr>
            <a:spLocks/>
          </p:cNvSpPr>
          <p:nvPr/>
        </p:nvSpPr>
        <p:spPr bwMode="auto">
          <a:xfrm>
            <a:off x="115888" y="3851275"/>
            <a:ext cx="6597650" cy="500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fontAlgn="base">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fontAlgn="base">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fontAlgn="base">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fontAlgn="base">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nSpc>
                <a:spcPct val="90000"/>
              </a:lnSpc>
              <a:buFontTx/>
              <a:buAutoNum type="arabicPeriod"/>
            </a:pPr>
            <a:r>
              <a:rPr lang="en-GB" altLang="en-US" sz="1000"/>
              <a:t>With just the blank picture of the horse showing ask group members to name some characteristics or aspects of a horse’s nature.</a:t>
            </a:r>
          </a:p>
          <a:p>
            <a:pPr>
              <a:lnSpc>
                <a:spcPct val="90000"/>
              </a:lnSpc>
              <a:buFontTx/>
              <a:buAutoNum type="arabicPeriod"/>
            </a:pPr>
            <a:endParaRPr lang="en-GB" altLang="en-US" sz="1000"/>
          </a:p>
          <a:p>
            <a:pPr>
              <a:lnSpc>
                <a:spcPct val="90000"/>
              </a:lnSpc>
              <a:buFontTx/>
              <a:buAutoNum type="arabicPeriod"/>
            </a:pPr>
            <a:r>
              <a:rPr lang="en-GB" altLang="en-US" sz="1000"/>
              <a:t>Once you have all their suggestions. Click the mouse until all 10 characteristics appear at the top of the screen.</a:t>
            </a:r>
          </a:p>
          <a:p>
            <a:pPr>
              <a:lnSpc>
                <a:spcPct val="90000"/>
              </a:lnSpc>
              <a:buFontTx/>
              <a:buAutoNum type="arabicPeriod"/>
            </a:pPr>
            <a:endParaRPr lang="en-GB" altLang="en-US" sz="1000"/>
          </a:p>
          <a:p>
            <a:pPr>
              <a:lnSpc>
                <a:spcPct val="90000"/>
              </a:lnSpc>
              <a:buFontTx/>
              <a:buAutoNum type="arabicPeriod"/>
            </a:pPr>
            <a:r>
              <a:rPr lang="en-GB" altLang="en-US" sz="1000"/>
              <a:t>The horse is a prophetic picture of a new wineskin for the Kingdom of God. Ask the group is they can guess what the pats of the horse’s body might speak of?</a:t>
            </a:r>
          </a:p>
          <a:p>
            <a:pPr>
              <a:lnSpc>
                <a:spcPct val="90000"/>
              </a:lnSpc>
              <a:buFontTx/>
              <a:buAutoNum type="arabicPeriod"/>
            </a:pPr>
            <a:endParaRPr lang="en-GB" altLang="en-US" sz="1000"/>
          </a:p>
          <a:p>
            <a:pPr>
              <a:lnSpc>
                <a:spcPct val="90000"/>
              </a:lnSpc>
              <a:buFontTx/>
              <a:buAutoNum type="arabicPeriod"/>
            </a:pPr>
            <a:r>
              <a:rPr lang="en-GB" altLang="en-US" sz="1000"/>
              <a:t>Beginnings with the head allow the various body parts to appear on the screen explaining as follows:</a:t>
            </a:r>
          </a:p>
          <a:p>
            <a:pPr>
              <a:lnSpc>
                <a:spcPct val="90000"/>
              </a:lnSpc>
            </a:pPr>
            <a:endParaRPr lang="en-GB" altLang="en-US" sz="1000"/>
          </a:p>
          <a:p>
            <a:pPr>
              <a:lnSpc>
                <a:spcPct val="90000"/>
              </a:lnSpc>
              <a:buFontTx/>
              <a:buChar char="•"/>
            </a:pPr>
            <a:r>
              <a:rPr lang="en-GB" altLang="en-US" sz="1000" b="1" i="1"/>
              <a:t>Head:</a:t>
            </a:r>
            <a:r>
              <a:rPr lang="en-GB" altLang="en-US" sz="1000"/>
              <a:t> this represents the eyes, ears and mouth of the prophetic. The head goes in front of the rest of the body. God’s Word says that He does not do anything without first telling His prophets..</a:t>
            </a:r>
          </a:p>
          <a:p>
            <a:pPr>
              <a:lnSpc>
                <a:spcPct val="90000"/>
              </a:lnSpc>
              <a:buFontTx/>
              <a:buChar char="•"/>
            </a:pPr>
            <a:r>
              <a:rPr lang="en-GB" altLang="en-US" sz="1000" b="1" i="1"/>
              <a:t>Front legs:</a:t>
            </a:r>
            <a:r>
              <a:rPr lang="en-GB" altLang="en-US" sz="1000" i="1"/>
              <a:t> </a:t>
            </a:r>
            <a:r>
              <a:rPr lang="en-GB" altLang="en-US" sz="1000"/>
              <a:t>the first leg is worship; the second is prayer. Worship is the door through which we position ourselves before Father God’s throne in a place where our prayers are then heard and answered. The front legs dig up the ground and provide a spring-board for where the back legs can safely land. Everything we do in God’s Kingdom must be preceded by ground-breaking worship &amp; prayer – personally and corporately.</a:t>
            </a:r>
            <a:endParaRPr lang="en-GB" altLang="en-US" sz="1000" b="1" i="1"/>
          </a:p>
          <a:p>
            <a:pPr>
              <a:lnSpc>
                <a:spcPct val="90000"/>
              </a:lnSpc>
              <a:buFontTx/>
              <a:buChar char="•"/>
            </a:pPr>
            <a:r>
              <a:rPr lang="en-GB" altLang="en-US" sz="1000" b="1" i="1"/>
              <a:t>Back legs:</a:t>
            </a:r>
            <a:r>
              <a:rPr lang="en-GB" altLang="en-US" sz="1000"/>
              <a:t> The proclamation of the message of Father’s love and the presence of the Kingdom of God. For the message to truly be authentic it must be followed by the tangible signs and wonders of Father God’s in-breaking reality to save, heal, release and restore. The horse’s back legs always land in the exact spot where the front legs have previously been which demonstrates the validity of my point about worship above.</a:t>
            </a:r>
            <a:r>
              <a:rPr lang="en-GB" altLang="en-US" sz="1000" i="1"/>
              <a:t> </a:t>
            </a:r>
            <a:endParaRPr lang="en-GB" altLang="en-US" sz="1000" b="1" i="1"/>
          </a:p>
          <a:p>
            <a:pPr>
              <a:lnSpc>
                <a:spcPct val="90000"/>
              </a:lnSpc>
              <a:buFontTx/>
              <a:buChar char="•"/>
            </a:pPr>
            <a:r>
              <a:rPr lang="en-GB" altLang="en-US" sz="1000" b="1" i="1"/>
              <a:t>Tail:</a:t>
            </a:r>
            <a:r>
              <a:rPr lang="en-GB" altLang="en-US" sz="1000" i="1"/>
              <a:t> </a:t>
            </a:r>
            <a:r>
              <a:rPr lang="en-GB" altLang="en-US" sz="1000"/>
              <a:t>Wherever God’s Kingdom is breaking out our enemy Satan will use his ‘flies’ (demonic forces) to try to bring infection or kill. The horse’s tail is there to swish the flies away. Spiritually this is done through the ministry of the intercessory ‘watchmen’. The tail is also there to protect the vulnerable parts of the body which again speaks of protective prayer for those who are weak, helpless, at risk or in danger.</a:t>
            </a:r>
            <a:endParaRPr lang="en-GB" altLang="en-US" sz="1000" b="1" i="1"/>
          </a:p>
          <a:p>
            <a:pPr>
              <a:lnSpc>
                <a:spcPct val="90000"/>
              </a:lnSpc>
              <a:buFontTx/>
              <a:buChar char="•"/>
            </a:pPr>
            <a:r>
              <a:rPr lang="en-GB" altLang="en-US" sz="1000" b="1" i="1"/>
              <a:t>Body:</a:t>
            </a:r>
            <a:r>
              <a:rPr lang="en-GB" altLang="en-US" sz="1000" i="1"/>
              <a:t> </a:t>
            </a:r>
            <a:r>
              <a:rPr lang="en-GB" altLang="en-US" sz="1000"/>
              <a:t>This ‘horse of the Lord’ cannot be built by the hand of man; it must be created by the Spirit of God because it is a living, breathing entity. Its total purpose, as it moves from place to place, is to carry the presence and glory of the King of kings accompanied by visible signs of the in-breaking reality of His Kingdom. </a:t>
            </a:r>
          </a:p>
          <a:p>
            <a:pPr>
              <a:lnSpc>
                <a:spcPct val="90000"/>
              </a:lnSpc>
              <a:buFontTx/>
              <a:buAutoNum type="arabicPeriod"/>
            </a:pPr>
            <a:endParaRPr lang="en-GB" altLang="en-US" sz="1000"/>
          </a:p>
          <a:p>
            <a:pPr>
              <a:lnSpc>
                <a:spcPct val="90000"/>
              </a:lnSpc>
            </a:pPr>
            <a:r>
              <a:rPr lang="en-GB" altLang="en-US" sz="1000"/>
              <a:t>5.	 The horse is a perfect picture of the ultimate servant of God’s Kingdom. God’s power under the control of the one who steers &amp; holds the reins i.e. a new way of being ‘church’, a way that teaches, equips &amp; then releases the Body to carry the presence of Jesus wherever He may lead. It ‘church’ without walls.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1E65F-856B-7587-3BD5-974865B11902}"/>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8F66220-1155-8541-96EC-F894EB0FC5F4}"/>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4ECAE95-5B35-45EA-0CEE-42AA3A96FAA6}"/>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DF857DE3-8D61-2643-0897-4D17194B6969}"/>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0219CC8-A394-8C08-595A-96D40E1DE660}"/>
              </a:ext>
            </a:extLst>
          </p:cNvPr>
          <p:cNvSpPr>
            <a:spLocks noGrp="1"/>
          </p:cNvSpPr>
          <p:nvPr>
            <p:ph type="sldNum" sz="quarter" idx="12"/>
          </p:nvPr>
        </p:nvSpPr>
        <p:spPr/>
        <p:txBody>
          <a:bodyPr/>
          <a:lstStyle>
            <a:lvl1pPr>
              <a:defRPr/>
            </a:lvl1pPr>
          </a:lstStyle>
          <a:p>
            <a:fld id="{3B3EEC68-EC18-4FBD-BD3C-148070E21EF0}" type="slidenum">
              <a:rPr lang="en-US" altLang="en-US"/>
              <a:pPr/>
              <a:t>‹#›</a:t>
            </a:fld>
            <a:endParaRPr lang="en-US" altLang="en-US"/>
          </a:p>
        </p:txBody>
      </p:sp>
    </p:spTree>
    <p:extLst>
      <p:ext uri="{BB962C8B-B14F-4D97-AF65-F5344CB8AC3E}">
        <p14:creationId xmlns:p14="http://schemas.microsoft.com/office/powerpoint/2010/main" val="103852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2D27D-51BF-887E-819C-EE9A9A10B50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242D512-3A1B-1164-DBB6-5D531DE16A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D007AB7-F6A1-47D4-F9D3-58C22C2B46DE}"/>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FB2D023-22B7-17B0-AD90-A9D0E11D02B3}"/>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CE339B5F-AF25-F85F-916D-E4ABBB2B876C}"/>
              </a:ext>
            </a:extLst>
          </p:cNvPr>
          <p:cNvSpPr>
            <a:spLocks noGrp="1"/>
          </p:cNvSpPr>
          <p:nvPr>
            <p:ph type="sldNum" sz="quarter" idx="12"/>
          </p:nvPr>
        </p:nvSpPr>
        <p:spPr/>
        <p:txBody>
          <a:bodyPr/>
          <a:lstStyle>
            <a:lvl1pPr>
              <a:defRPr/>
            </a:lvl1pPr>
          </a:lstStyle>
          <a:p>
            <a:fld id="{9DACDEE8-536F-41DF-B100-5418A3263B43}" type="slidenum">
              <a:rPr lang="en-US" altLang="en-US"/>
              <a:pPr/>
              <a:t>‹#›</a:t>
            </a:fld>
            <a:endParaRPr lang="en-US" altLang="en-US"/>
          </a:p>
        </p:txBody>
      </p:sp>
    </p:spTree>
    <p:extLst>
      <p:ext uri="{BB962C8B-B14F-4D97-AF65-F5344CB8AC3E}">
        <p14:creationId xmlns:p14="http://schemas.microsoft.com/office/powerpoint/2010/main" val="2889439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1310C-56F0-AA56-826C-4B40ABDD43C8}"/>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C471160-2DC2-30F1-7EBE-1EC2F95BF5EE}"/>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CE8B4813-D6ED-F4E3-1683-BB4B6DFD684A}"/>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F9906DAA-2CF3-4DAC-C790-CC3E603ACC75}"/>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13FA1C46-09A7-BF45-1D8C-25E369DEAD4F}"/>
              </a:ext>
            </a:extLst>
          </p:cNvPr>
          <p:cNvSpPr>
            <a:spLocks noGrp="1"/>
          </p:cNvSpPr>
          <p:nvPr>
            <p:ph type="sldNum" sz="quarter" idx="12"/>
          </p:nvPr>
        </p:nvSpPr>
        <p:spPr/>
        <p:txBody>
          <a:bodyPr/>
          <a:lstStyle>
            <a:lvl1pPr>
              <a:defRPr/>
            </a:lvl1pPr>
          </a:lstStyle>
          <a:p>
            <a:fld id="{D26928DC-152E-4876-95BF-6C9E1D688866}" type="slidenum">
              <a:rPr lang="en-US" altLang="en-US"/>
              <a:pPr/>
              <a:t>‹#›</a:t>
            </a:fld>
            <a:endParaRPr lang="en-US" altLang="en-US"/>
          </a:p>
        </p:txBody>
      </p:sp>
    </p:spTree>
    <p:extLst>
      <p:ext uri="{BB962C8B-B14F-4D97-AF65-F5344CB8AC3E}">
        <p14:creationId xmlns:p14="http://schemas.microsoft.com/office/powerpoint/2010/main" val="3676297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B7A28-5FA2-2330-84B3-20B24242A79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66C3058-C014-5073-73AD-EC886C612DF8}"/>
              </a:ext>
            </a:extLst>
          </p:cNvPr>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758C751-4746-C1DD-E64C-2FD63BC2386D}"/>
              </a:ext>
            </a:extLst>
          </p:cNvPr>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5FA888A-29BB-C8C4-F316-BA0332237C5F}"/>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F825CC83-D022-26B1-0F75-30B36CAD4F39}"/>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0A56374B-F8A6-B264-2EBC-8C29FC51F388}"/>
              </a:ext>
            </a:extLst>
          </p:cNvPr>
          <p:cNvSpPr>
            <a:spLocks noGrp="1"/>
          </p:cNvSpPr>
          <p:nvPr>
            <p:ph type="sldNum" sz="quarter" idx="12"/>
          </p:nvPr>
        </p:nvSpPr>
        <p:spPr/>
        <p:txBody>
          <a:bodyPr/>
          <a:lstStyle>
            <a:lvl1pPr>
              <a:defRPr/>
            </a:lvl1pPr>
          </a:lstStyle>
          <a:p>
            <a:fld id="{466E0F09-0B92-4500-AC23-A96770F71C85}" type="slidenum">
              <a:rPr lang="en-US" altLang="en-US"/>
              <a:pPr/>
              <a:t>‹#›</a:t>
            </a:fld>
            <a:endParaRPr lang="en-US" altLang="en-US"/>
          </a:p>
        </p:txBody>
      </p:sp>
    </p:spTree>
    <p:extLst>
      <p:ext uri="{BB962C8B-B14F-4D97-AF65-F5344CB8AC3E}">
        <p14:creationId xmlns:p14="http://schemas.microsoft.com/office/powerpoint/2010/main" val="2284123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017B2-0DB1-F561-3733-605F2789D7E8}"/>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C766D7F-5AA2-294B-C8F8-B1FEDC2C90A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99B0DF2-6F20-FF14-021D-6AA29ACB67C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49F0405-DAC5-BDEA-353F-F36AB5C340B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4D22C8-2E8E-37B2-DA80-08D59B18C60C}"/>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FB15F54-3558-4378-47C9-3C90A8FEC037}"/>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9E3DD17B-E58F-67A6-1071-F4D783AFBC3D}"/>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3AC63CD5-02AC-9F93-177F-D6289CA6E76A}"/>
              </a:ext>
            </a:extLst>
          </p:cNvPr>
          <p:cNvSpPr>
            <a:spLocks noGrp="1"/>
          </p:cNvSpPr>
          <p:nvPr>
            <p:ph type="sldNum" sz="quarter" idx="12"/>
          </p:nvPr>
        </p:nvSpPr>
        <p:spPr/>
        <p:txBody>
          <a:bodyPr/>
          <a:lstStyle>
            <a:lvl1pPr>
              <a:defRPr/>
            </a:lvl1pPr>
          </a:lstStyle>
          <a:p>
            <a:fld id="{5C9235D8-7431-4942-A9AE-145751673FCC}" type="slidenum">
              <a:rPr lang="en-US" altLang="en-US"/>
              <a:pPr/>
              <a:t>‹#›</a:t>
            </a:fld>
            <a:endParaRPr lang="en-US" altLang="en-US"/>
          </a:p>
        </p:txBody>
      </p:sp>
    </p:spTree>
    <p:extLst>
      <p:ext uri="{BB962C8B-B14F-4D97-AF65-F5344CB8AC3E}">
        <p14:creationId xmlns:p14="http://schemas.microsoft.com/office/powerpoint/2010/main" val="432748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17AB3-6CF7-9E31-5E51-BF472835EBC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78B2661-8203-7FEE-657D-016987A7FF78}"/>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257144FB-10F9-B53D-BBDD-C4F8AB9DFCB3}"/>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BF6C144A-93AF-B626-5ABD-8E18ED5BE951}"/>
              </a:ext>
            </a:extLst>
          </p:cNvPr>
          <p:cNvSpPr>
            <a:spLocks noGrp="1"/>
          </p:cNvSpPr>
          <p:nvPr>
            <p:ph type="sldNum" sz="quarter" idx="12"/>
          </p:nvPr>
        </p:nvSpPr>
        <p:spPr/>
        <p:txBody>
          <a:bodyPr/>
          <a:lstStyle>
            <a:lvl1pPr>
              <a:defRPr/>
            </a:lvl1pPr>
          </a:lstStyle>
          <a:p>
            <a:fld id="{4C518288-F76B-4C37-820F-9150281926E5}" type="slidenum">
              <a:rPr lang="en-US" altLang="en-US"/>
              <a:pPr/>
              <a:t>‹#›</a:t>
            </a:fld>
            <a:endParaRPr lang="en-US" altLang="en-US"/>
          </a:p>
        </p:txBody>
      </p:sp>
    </p:spTree>
    <p:extLst>
      <p:ext uri="{BB962C8B-B14F-4D97-AF65-F5344CB8AC3E}">
        <p14:creationId xmlns:p14="http://schemas.microsoft.com/office/powerpoint/2010/main" val="1715142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8F64D4-917D-5FA4-0D4F-A16D86462D03}"/>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BE5B5757-3C33-EFA7-C691-F7B0F6BEF368}"/>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AD65FCD2-29A1-19F9-BA82-99BD124AB8A6}"/>
              </a:ext>
            </a:extLst>
          </p:cNvPr>
          <p:cNvSpPr>
            <a:spLocks noGrp="1"/>
          </p:cNvSpPr>
          <p:nvPr>
            <p:ph type="sldNum" sz="quarter" idx="12"/>
          </p:nvPr>
        </p:nvSpPr>
        <p:spPr/>
        <p:txBody>
          <a:bodyPr/>
          <a:lstStyle>
            <a:lvl1pPr>
              <a:defRPr/>
            </a:lvl1pPr>
          </a:lstStyle>
          <a:p>
            <a:fld id="{84D1AC7E-4C9E-47C7-8C2F-61D036D52561}" type="slidenum">
              <a:rPr lang="en-US" altLang="en-US"/>
              <a:pPr/>
              <a:t>‹#›</a:t>
            </a:fld>
            <a:endParaRPr lang="en-US" altLang="en-US"/>
          </a:p>
        </p:txBody>
      </p:sp>
    </p:spTree>
    <p:extLst>
      <p:ext uri="{BB962C8B-B14F-4D97-AF65-F5344CB8AC3E}">
        <p14:creationId xmlns:p14="http://schemas.microsoft.com/office/powerpoint/2010/main" val="360249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0A44A-7A96-7DF3-984E-7F40BCD8196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BCAD9AC-BA50-9A9E-BEFC-786B8D52D9D3}"/>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2DCFF3E-8076-A66C-1A76-51E98728F29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AF6A0F-1128-B184-1DC3-F22A668F9C8B}"/>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14528B7C-75C4-AD2D-D602-3B730A367223}"/>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D00B3DDA-7CE9-8C1E-FE06-526AFE90D4C9}"/>
              </a:ext>
            </a:extLst>
          </p:cNvPr>
          <p:cNvSpPr>
            <a:spLocks noGrp="1"/>
          </p:cNvSpPr>
          <p:nvPr>
            <p:ph type="sldNum" sz="quarter" idx="12"/>
          </p:nvPr>
        </p:nvSpPr>
        <p:spPr/>
        <p:txBody>
          <a:bodyPr/>
          <a:lstStyle>
            <a:lvl1pPr>
              <a:defRPr/>
            </a:lvl1pPr>
          </a:lstStyle>
          <a:p>
            <a:fld id="{0EE6FD5A-8EA5-41D2-99FB-3C95A79C504B}" type="slidenum">
              <a:rPr lang="en-US" altLang="en-US"/>
              <a:pPr/>
              <a:t>‹#›</a:t>
            </a:fld>
            <a:endParaRPr lang="en-US" altLang="en-US"/>
          </a:p>
        </p:txBody>
      </p:sp>
    </p:spTree>
    <p:extLst>
      <p:ext uri="{BB962C8B-B14F-4D97-AF65-F5344CB8AC3E}">
        <p14:creationId xmlns:p14="http://schemas.microsoft.com/office/powerpoint/2010/main" val="1548223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212E6-9AAE-D54F-F03F-97115754B8F3}"/>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AF3C2E8-2692-71AB-0AD3-2CA60ECC8AF4}"/>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F07A409-E502-4BDC-1DDD-05B0B27F6B5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4E36EA-4B68-7782-F44A-BEA6B0AC3303}"/>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C802D054-AFBB-2AA7-4376-B054213C1212}"/>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F3527594-04D3-C1C3-8E9A-10F0B0CA4319}"/>
              </a:ext>
            </a:extLst>
          </p:cNvPr>
          <p:cNvSpPr>
            <a:spLocks noGrp="1"/>
          </p:cNvSpPr>
          <p:nvPr>
            <p:ph type="sldNum" sz="quarter" idx="12"/>
          </p:nvPr>
        </p:nvSpPr>
        <p:spPr/>
        <p:txBody>
          <a:bodyPr/>
          <a:lstStyle>
            <a:lvl1pPr>
              <a:defRPr/>
            </a:lvl1pPr>
          </a:lstStyle>
          <a:p>
            <a:fld id="{F8F6B309-F87F-422C-B219-6864F4E4EBEB}" type="slidenum">
              <a:rPr lang="en-US" altLang="en-US"/>
              <a:pPr/>
              <a:t>‹#›</a:t>
            </a:fld>
            <a:endParaRPr lang="en-US" altLang="en-US"/>
          </a:p>
        </p:txBody>
      </p:sp>
    </p:spTree>
    <p:extLst>
      <p:ext uri="{BB962C8B-B14F-4D97-AF65-F5344CB8AC3E}">
        <p14:creationId xmlns:p14="http://schemas.microsoft.com/office/powerpoint/2010/main" val="3273276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F16BD-A5CB-83E2-1B52-E5CCE749F2B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11FF34C-E2CE-AD48-544F-5544FC5603C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306E74A-478B-C682-66CF-25FD7E60ABF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A23BC4E-983A-7AA8-944C-688DE43AD2E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CEB17C21-DEF6-22AA-1B54-CFCFD97EC8F0}"/>
              </a:ext>
            </a:extLst>
          </p:cNvPr>
          <p:cNvSpPr>
            <a:spLocks noGrp="1"/>
          </p:cNvSpPr>
          <p:nvPr>
            <p:ph type="sldNum" sz="quarter" idx="12"/>
          </p:nvPr>
        </p:nvSpPr>
        <p:spPr/>
        <p:txBody>
          <a:bodyPr/>
          <a:lstStyle>
            <a:lvl1pPr>
              <a:defRPr/>
            </a:lvl1pPr>
          </a:lstStyle>
          <a:p>
            <a:fld id="{30842CAB-D22B-4BE0-9C00-6C4BAA5C7FBB}" type="slidenum">
              <a:rPr lang="en-US" altLang="en-US"/>
              <a:pPr/>
              <a:t>‹#›</a:t>
            </a:fld>
            <a:endParaRPr lang="en-US" altLang="en-US"/>
          </a:p>
        </p:txBody>
      </p:sp>
    </p:spTree>
    <p:extLst>
      <p:ext uri="{BB962C8B-B14F-4D97-AF65-F5344CB8AC3E}">
        <p14:creationId xmlns:p14="http://schemas.microsoft.com/office/powerpoint/2010/main" val="2126980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1EA0F1-1186-924E-0F39-416A807EEDE7}"/>
              </a:ext>
            </a:extLst>
          </p:cNvPr>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088DBDE-CAD3-A69A-C01C-4B2B25C1B096}"/>
              </a:ext>
            </a:extLst>
          </p:cNvPr>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E8263E7-342E-4265-E81D-0E7CF19EF5C0}"/>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CD3B4F2-71D3-1414-2411-AFA4E317F144}"/>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AB78B927-FC12-FAD5-6982-DB52603391AA}"/>
              </a:ext>
            </a:extLst>
          </p:cNvPr>
          <p:cNvSpPr>
            <a:spLocks noGrp="1"/>
          </p:cNvSpPr>
          <p:nvPr>
            <p:ph type="sldNum" sz="quarter" idx="12"/>
          </p:nvPr>
        </p:nvSpPr>
        <p:spPr/>
        <p:txBody>
          <a:bodyPr/>
          <a:lstStyle>
            <a:lvl1pPr>
              <a:defRPr/>
            </a:lvl1pPr>
          </a:lstStyle>
          <a:p>
            <a:fld id="{FE489C7D-3B71-4F52-A482-D05FD569A581}" type="slidenum">
              <a:rPr lang="en-US" altLang="en-US"/>
              <a:pPr/>
              <a:t>‹#›</a:t>
            </a:fld>
            <a:endParaRPr lang="en-US" altLang="en-US"/>
          </a:p>
        </p:txBody>
      </p:sp>
    </p:spTree>
    <p:extLst>
      <p:ext uri="{BB962C8B-B14F-4D97-AF65-F5344CB8AC3E}">
        <p14:creationId xmlns:p14="http://schemas.microsoft.com/office/powerpoint/2010/main" val="4156232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1A1DB89-B4E9-8CCA-9F3E-58104D16AF46}"/>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8D7F6303-3252-7C28-7B75-647FD7989AFE}"/>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1ACEFD02-8D1B-C414-4CFA-47D4057CACFE}"/>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a:extLst>
              <a:ext uri="{FF2B5EF4-FFF2-40B4-BE49-F238E27FC236}">
                <a16:creationId xmlns:a16="http://schemas.microsoft.com/office/drawing/2014/main" id="{24D46E3E-4CF1-2116-D78E-466AB62F321B}"/>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a:extLst>
              <a:ext uri="{FF2B5EF4-FFF2-40B4-BE49-F238E27FC236}">
                <a16:creationId xmlns:a16="http://schemas.microsoft.com/office/drawing/2014/main" id="{5AC7C4C2-59DC-0D36-B289-1EA7885AF9CB}"/>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F37CA99C-279D-4F88-94F5-C96361C58A19}" type="slidenum">
              <a:rPr lang="en-US" altLang="en-US"/>
              <a:pPr/>
              <a:t>‹#›</a:t>
            </a:fld>
            <a:endParaRPr lang="en-US" altLang="en-US"/>
          </a:p>
        </p:txBody>
      </p:sp>
      <p:sp>
        <p:nvSpPr>
          <p:cNvPr id="1031" name="Rectangle 7">
            <a:extLst>
              <a:ext uri="{FF2B5EF4-FFF2-40B4-BE49-F238E27FC236}">
                <a16:creationId xmlns:a16="http://schemas.microsoft.com/office/drawing/2014/main" id="{C16DEF14-FE0E-A0A3-21CB-134DA1A7683A}"/>
              </a:ext>
            </a:extLst>
          </p:cNvPr>
          <p:cNvSpPr>
            <a:spLocks noChangeArrowheads="1"/>
          </p:cNvSpPr>
          <p:nvPr/>
        </p:nvSpPr>
        <p:spPr bwMode="auto">
          <a:xfrm>
            <a:off x="395288" y="6237288"/>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sz="1000" b="1">
              <a:solidFill>
                <a:srgbClr val="0033CC"/>
              </a:solidFill>
              <a:effectLst>
                <a:outerShdw blurRad="38100" dist="38100" dir="2700000" algn="tl">
                  <a:srgbClr val="C0C0C0"/>
                </a:outerShdw>
              </a:effectLst>
            </a:endParaRPr>
          </a:p>
          <a:p>
            <a:r>
              <a:rPr lang="en-US" altLang="en-US" sz="1000" b="1">
                <a:effectLst>
                  <a:outerShdw blurRad="38100" dist="38100" dir="2700000" algn="tl">
                    <a:srgbClr val="C0C0C0"/>
                  </a:outerShdw>
                </a:effectLst>
              </a:rPr>
              <a:t>©Sarah Winbow 2012</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3820436-85D4-FBA0-FBB1-7D716328B23F}"/>
              </a:ext>
            </a:extLst>
          </p:cNvPr>
          <p:cNvPicPr>
            <a:picLocks noChangeAspect="1"/>
          </p:cNvPicPr>
          <p:nvPr/>
        </p:nvPicPr>
        <p:blipFill>
          <a:blip r:embed="rId3"/>
          <a:stretch>
            <a:fillRect/>
          </a:stretch>
        </p:blipFill>
        <p:spPr>
          <a:xfrm>
            <a:off x="-51082" y="1"/>
            <a:ext cx="9195082" cy="6857999"/>
          </a:xfrm>
          <a:prstGeom prst="rect">
            <a:avLst/>
          </a:prstGeom>
        </p:spPr>
      </p:pic>
      <p:sp>
        <p:nvSpPr>
          <p:cNvPr id="23" name="TextBox 22">
            <a:extLst>
              <a:ext uri="{FF2B5EF4-FFF2-40B4-BE49-F238E27FC236}">
                <a16:creationId xmlns:a16="http://schemas.microsoft.com/office/drawing/2014/main" id="{18FC4D79-2F40-2C91-A95F-5BF2E1C6D44B}"/>
              </a:ext>
            </a:extLst>
          </p:cNvPr>
          <p:cNvSpPr txBox="1"/>
          <p:nvPr/>
        </p:nvSpPr>
        <p:spPr>
          <a:xfrm>
            <a:off x="6861663" y="1486525"/>
            <a:ext cx="2185214" cy="646331"/>
          </a:xfrm>
          <a:prstGeom prst="rect">
            <a:avLst/>
          </a:prstGeom>
          <a:noFill/>
        </p:spPr>
        <p:txBody>
          <a:bodyPr wrap="none">
            <a:spAutoFit/>
            <a:scene3d>
              <a:camera prst="orthographicFront"/>
              <a:lightRig rig="threePt" dir="t"/>
            </a:scene3d>
            <a:sp3d extrusionH="57150">
              <a:bevelT w="38100" h="38100"/>
              <a:bevelB w="38100" h="38100"/>
            </a:sp3d>
          </a:bodyPr>
          <a:lstStyle/>
          <a:p>
            <a:pPr>
              <a:defRPr/>
            </a:pPr>
            <a:r>
              <a:rPr lang="en-GB" sz="3600" b="1" dirty="0">
                <a:solidFill>
                  <a:srgbClr val="C00000"/>
                </a:solidFill>
                <a:latin typeface="Arial" charset="0"/>
                <a:cs typeface="+mn-cs"/>
              </a:rPr>
              <a:t>Obedient</a:t>
            </a:r>
          </a:p>
        </p:txBody>
      </p:sp>
      <p:sp>
        <p:nvSpPr>
          <p:cNvPr id="24" name="TextBox 23">
            <a:extLst>
              <a:ext uri="{FF2B5EF4-FFF2-40B4-BE49-F238E27FC236}">
                <a16:creationId xmlns:a16="http://schemas.microsoft.com/office/drawing/2014/main" id="{2BC0DB2B-0106-464A-5FCB-4EB5D287FC71}"/>
              </a:ext>
            </a:extLst>
          </p:cNvPr>
          <p:cNvSpPr txBox="1"/>
          <p:nvPr/>
        </p:nvSpPr>
        <p:spPr>
          <a:xfrm>
            <a:off x="395536" y="46365"/>
            <a:ext cx="2133918" cy="646331"/>
          </a:xfrm>
          <a:prstGeom prst="rect">
            <a:avLst/>
          </a:prstGeom>
          <a:noFill/>
        </p:spPr>
        <p:txBody>
          <a:bodyPr wrap="none">
            <a:spAutoFit/>
            <a:scene3d>
              <a:camera prst="orthographicFront"/>
              <a:lightRig rig="threePt" dir="t"/>
            </a:scene3d>
            <a:sp3d extrusionH="57150">
              <a:bevelT w="38100" h="38100"/>
              <a:bevelB w="38100" h="38100"/>
            </a:sp3d>
          </a:bodyPr>
          <a:lstStyle/>
          <a:p>
            <a:pPr>
              <a:defRPr/>
            </a:pPr>
            <a:r>
              <a:rPr lang="en-GB" sz="3600" b="1" dirty="0">
                <a:solidFill>
                  <a:srgbClr val="C00000"/>
                </a:solidFill>
                <a:latin typeface="Arial" charset="0"/>
                <a:cs typeface="+mn-cs"/>
              </a:rPr>
              <a:t>Powerful</a:t>
            </a:r>
          </a:p>
        </p:txBody>
      </p:sp>
      <p:sp>
        <p:nvSpPr>
          <p:cNvPr id="25" name="TextBox 24">
            <a:extLst>
              <a:ext uri="{FF2B5EF4-FFF2-40B4-BE49-F238E27FC236}">
                <a16:creationId xmlns:a16="http://schemas.microsoft.com/office/drawing/2014/main" id="{6995C7CB-E414-681F-5AA1-E589F926186D}"/>
              </a:ext>
            </a:extLst>
          </p:cNvPr>
          <p:cNvSpPr txBox="1"/>
          <p:nvPr/>
        </p:nvSpPr>
        <p:spPr>
          <a:xfrm>
            <a:off x="3622271" y="27201"/>
            <a:ext cx="2646878" cy="646331"/>
          </a:xfrm>
          <a:prstGeom prst="rect">
            <a:avLst/>
          </a:prstGeom>
          <a:noFill/>
        </p:spPr>
        <p:txBody>
          <a:bodyPr wrap="none">
            <a:spAutoFit/>
            <a:scene3d>
              <a:camera prst="orthographicFront"/>
              <a:lightRig rig="threePt" dir="t"/>
            </a:scene3d>
            <a:sp3d extrusionH="57150">
              <a:bevelT w="38100" h="38100"/>
              <a:bevelB w="38100" h="38100"/>
            </a:sp3d>
          </a:bodyPr>
          <a:lstStyle/>
          <a:p>
            <a:pPr>
              <a:defRPr/>
            </a:pPr>
            <a:r>
              <a:rPr lang="en-GB" sz="3600" b="1" dirty="0">
                <a:solidFill>
                  <a:srgbClr val="C00000"/>
                </a:solidFill>
                <a:latin typeface="Arial" charset="0"/>
                <a:cs typeface="+mn-cs"/>
              </a:rPr>
              <a:t>Disciplined</a:t>
            </a:r>
          </a:p>
        </p:txBody>
      </p:sp>
      <p:sp>
        <p:nvSpPr>
          <p:cNvPr id="26" name="TextBox 25">
            <a:extLst>
              <a:ext uri="{FF2B5EF4-FFF2-40B4-BE49-F238E27FC236}">
                <a16:creationId xmlns:a16="http://schemas.microsoft.com/office/drawing/2014/main" id="{ABD5DAA8-B5A0-DD53-528F-B6B505CA6E20}"/>
              </a:ext>
            </a:extLst>
          </p:cNvPr>
          <p:cNvSpPr txBox="1"/>
          <p:nvPr/>
        </p:nvSpPr>
        <p:spPr>
          <a:xfrm>
            <a:off x="6929116" y="27201"/>
            <a:ext cx="2005677" cy="646331"/>
          </a:xfrm>
          <a:prstGeom prst="rect">
            <a:avLst/>
          </a:prstGeom>
          <a:noFill/>
        </p:spPr>
        <p:txBody>
          <a:bodyPr wrap="none">
            <a:spAutoFit/>
            <a:scene3d>
              <a:camera prst="orthographicFront"/>
              <a:lightRig rig="threePt" dir="t"/>
            </a:scene3d>
            <a:sp3d extrusionH="57150">
              <a:bevelT w="38100" h="38100"/>
              <a:bevelB w="38100" h="38100"/>
            </a:sp3d>
          </a:bodyPr>
          <a:lstStyle/>
          <a:p>
            <a:pPr>
              <a:defRPr/>
            </a:pPr>
            <a:r>
              <a:rPr lang="en-GB" sz="3600" b="1" dirty="0">
                <a:solidFill>
                  <a:srgbClr val="C00000"/>
                </a:solidFill>
                <a:latin typeface="Arial" charset="0"/>
                <a:cs typeface="+mn-cs"/>
              </a:rPr>
              <a:t>Itinerant</a:t>
            </a:r>
          </a:p>
        </p:txBody>
      </p:sp>
      <p:sp>
        <p:nvSpPr>
          <p:cNvPr id="27" name="TextBox 26">
            <a:extLst>
              <a:ext uri="{FF2B5EF4-FFF2-40B4-BE49-F238E27FC236}">
                <a16:creationId xmlns:a16="http://schemas.microsoft.com/office/drawing/2014/main" id="{0A7E28BA-23A7-9C2E-6F1F-06C71B74E497}"/>
              </a:ext>
            </a:extLst>
          </p:cNvPr>
          <p:cNvSpPr txBox="1"/>
          <p:nvPr/>
        </p:nvSpPr>
        <p:spPr>
          <a:xfrm>
            <a:off x="683568" y="766445"/>
            <a:ext cx="2031325" cy="646331"/>
          </a:xfrm>
          <a:prstGeom prst="rect">
            <a:avLst/>
          </a:prstGeom>
          <a:noFill/>
        </p:spPr>
        <p:txBody>
          <a:bodyPr wrap="none">
            <a:spAutoFit/>
            <a:scene3d>
              <a:camera prst="orthographicFront"/>
              <a:lightRig rig="threePt" dir="t"/>
            </a:scene3d>
            <a:sp3d extrusionH="57150">
              <a:bevelT w="38100" h="38100"/>
              <a:bevelB w="38100" h="38100"/>
            </a:sp3d>
          </a:bodyPr>
          <a:lstStyle/>
          <a:p>
            <a:pPr>
              <a:defRPr/>
            </a:pPr>
            <a:r>
              <a:rPr lang="en-GB" sz="3600" b="1" dirty="0">
                <a:solidFill>
                  <a:srgbClr val="C00000"/>
                </a:solidFill>
                <a:latin typeface="Arial" charset="0"/>
                <a:cs typeface="+mn-cs"/>
              </a:rPr>
              <a:t>Directed</a:t>
            </a:r>
          </a:p>
        </p:txBody>
      </p:sp>
      <p:sp>
        <p:nvSpPr>
          <p:cNvPr id="37" name="TextBox 36">
            <a:extLst>
              <a:ext uri="{FF2B5EF4-FFF2-40B4-BE49-F238E27FC236}">
                <a16:creationId xmlns:a16="http://schemas.microsoft.com/office/drawing/2014/main" id="{DD86932F-4D6E-BA80-2848-1731332C177E}"/>
              </a:ext>
            </a:extLst>
          </p:cNvPr>
          <p:cNvSpPr txBox="1"/>
          <p:nvPr/>
        </p:nvSpPr>
        <p:spPr>
          <a:xfrm>
            <a:off x="2971755" y="764704"/>
            <a:ext cx="1672253" cy="646331"/>
          </a:xfrm>
          <a:prstGeom prst="rect">
            <a:avLst/>
          </a:prstGeom>
          <a:noFill/>
        </p:spPr>
        <p:txBody>
          <a:bodyPr wrap="none">
            <a:spAutoFit/>
            <a:scene3d>
              <a:camera prst="orthographicFront"/>
              <a:lightRig rig="threePt" dir="t"/>
            </a:scene3d>
            <a:sp3d extrusionH="57150">
              <a:bevelT w="38100" h="38100"/>
              <a:bevelB w="38100" h="38100"/>
            </a:sp3d>
          </a:bodyPr>
          <a:lstStyle/>
          <a:p>
            <a:pPr>
              <a:defRPr/>
            </a:pPr>
            <a:r>
              <a:rPr lang="en-GB" sz="3600" b="1" dirty="0">
                <a:solidFill>
                  <a:srgbClr val="C00000"/>
                </a:solidFill>
                <a:latin typeface="Arial" charset="0"/>
                <a:cs typeface="+mn-cs"/>
              </a:rPr>
              <a:t>Strong</a:t>
            </a:r>
          </a:p>
        </p:txBody>
      </p:sp>
      <p:sp>
        <p:nvSpPr>
          <p:cNvPr id="40" name="TextBox 39">
            <a:extLst>
              <a:ext uri="{FF2B5EF4-FFF2-40B4-BE49-F238E27FC236}">
                <a16:creationId xmlns:a16="http://schemas.microsoft.com/office/drawing/2014/main" id="{3C54366B-BD41-0855-5714-16C0D77F53BE}"/>
              </a:ext>
            </a:extLst>
          </p:cNvPr>
          <p:cNvSpPr txBox="1"/>
          <p:nvPr/>
        </p:nvSpPr>
        <p:spPr>
          <a:xfrm>
            <a:off x="4926606" y="766445"/>
            <a:ext cx="1338828" cy="646331"/>
          </a:xfrm>
          <a:prstGeom prst="rect">
            <a:avLst/>
          </a:prstGeom>
          <a:noFill/>
        </p:spPr>
        <p:txBody>
          <a:bodyPr wrap="none">
            <a:spAutoFit/>
            <a:scene3d>
              <a:camera prst="orthographicFront"/>
              <a:lightRig rig="threePt" dir="t"/>
            </a:scene3d>
            <a:sp3d extrusionH="57150">
              <a:bevelT w="38100" h="38100"/>
              <a:bevelB w="38100" h="38100"/>
            </a:sp3d>
          </a:bodyPr>
          <a:lstStyle/>
          <a:p>
            <a:pPr>
              <a:defRPr/>
            </a:pPr>
            <a:r>
              <a:rPr lang="en-GB" sz="3600" b="1" dirty="0">
                <a:solidFill>
                  <a:srgbClr val="C00000"/>
                </a:solidFill>
                <a:latin typeface="Arial" charset="0"/>
                <a:cs typeface="+mn-cs"/>
              </a:rPr>
              <a:t>Meek</a:t>
            </a:r>
          </a:p>
        </p:txBody>
      </p:sp>
      <p:sp>
        <p:nvSpPr>
          <p:cNvPr id="41" name="TextBox 40">
            <a:extLst>
              <a:ext uri="{FF2B5EF4-FFF2-40B4-BE49-F238E27FC236}">
                <a16:creationId xmlns:a16="http://schemas.microsoft.com/office/drawing/2014/main" id="{C054CBD7-5105-5BB0-2FFC-FDD0E49CE5AC}"/>
              </a:ext>
            </a:extLst>
          </p:cNvPr>
          <p:cNvSpPr txBox="1"/>
          <p:nvPr/>
        </p:nvSpPr>
        <p:spPr>
          <a:xfrm>
            <a:off x="6516216" y="766445"/>
            <a:ext cx="1903085" cy="646331"/>
          </a:xfrm>
          <a:prstGeom prst="rect">
            <a:avLst/>
          </a:prstGeom>
          <a:noFill/>
        </p:spPr>
        <p:txBody>
          <a:bodyPr wrap="none">
            <a:spAutoFit/>
            <a:scene3d>
              <a:camera prst="orthographicFront"/>
              <a:lightRig rig="threePt" dir="t"/>
            </a:scene3d>
            <a:sp3d extrusionH="57150">
              <a:bevelT w="38100" h="38100"/>
              <a:bevelB w="38100" h="38100"/>
            </a:sp3d>
          </a:bodyPr>
          <a:lstStyle/>
          <a:p>
            <a:pPr>
              <a:defRPr/>
            </a:pPr>
            <a:r>
              <a:rPr lang="en-GB" sz="3600" b="1" dirty="0">
                <a:solidFill>
                  <a:srgbClr val="C00000"/>
                </a:solidFill>
                <a:latin typeface="Arial" charset="0"/>
                <a:cs typeface="+mn-cs"/>
              </a:rPr>
              <a:t>Flexible</a:t>
            </a:r>
          </a:p>
        </p:txBody>
      </p:sp>
      <p:sp>
        <p:nvSpPr>
          <p:cNvPr id="42" name="TextBox 41">
            <a:extLst>
              <a:ext uri="{FF2B5EF4-FFF2-40B4-BE49-F238E27FC236}">
                <a16:creationId xmlns:a16="http://schemas.microsoft.com/office/drawing/2014/main" id="{40CF55CE-E097-D352-102C-AC80C550A05F}"/>
              </a:ext>
            </a:extLst>
          </p:cNvPr>
          <p:cNvSpPr txBox="1"/>
          <p:nvPr/>
        </p:nvSpPr>
        <p:spPr>
          <a:xfrm>
            <a:off x="107504" y="1486525"/>
            <a:ext cx="1851789" cy="646331"/>
          </a:xfrm>
          <a:prstGeom prst="rect">
            <a:avLst/>
          </a:prstGeom>
          <a:noFill/>
        </p:spPr>
        <p:txBody>
          <a:bodyPr wrap="none">
            <a:spAutoFit/>
            <a:scene3d>
              <a:camera prst="orthographicFront"/>
              <a:lightRig rig="threePt" dir="t"/>
            </a:scene3d>
            <a:sp3d extrusionH="57150">
              <a:bevelT w="38100" h="38100"/>
              <a:bevelB w="38100" h="38100"/>
            </a:sp3d>
          </a:bodyPr>
          <a:lstStyle/>
          <a:p>
            <a:pPr>
              <a:defRPr/>
            </a:pPr>
            <a:r>
              <a:rPr lang="en-GB" sz="3600" b="1" dirty="0">
                <a:solidFill>
                  <a:srgbClr val="C00000"/>
                </a:solidFill>
                <a:latin typeface="Arial" charset="0"/>
                <a:cs typeface="+mn-cs"/>
              </a:rPr>
              <a:t>Faithful</a:t>
            </a:r>
          </a:p>
        </p:txBody>
      </p:sp>
      <p:sp>
        <p:nvSpPr>
          <p:cNvPr id="43" name="TextBox 42">
            <a:extLst>
              <a:ext uri="{FF2B5EF4-FFF2-40B4-BE49-F238E27FC236}">
                <a16:creationId xmlns:a16="http://schemas.microsoft.com/office/drawing/2014/main" id="{B7DE5062-F7CD-B4EE-C689-E53729DF4358}"/>
              </a:ext>
            </a:extLst>
          </p:cNvPr>
          <p:cNvSpPr txBox="1"/>
          <p:nvPr/>
        </p:nvSpPr>
        <p:spPr>
          <a:xfrm>
            <a:off x="3059832" y="1486525"/>
            <a:ext cx="3031599" cy="646331"/>
          </a:xfrm>
          <a:prstGeom prst="rect">
            <a:avLst/>
          </a:prstGeom>
          <a:noFill/>
        </p:spPr>
        <p:txBody>
          <a:bodyPr wrap="none">
            <a:spAutoFit/>
            <a:scene3d>
              <a:camera prst="orthographicFront"/>
              <a:lightRig rig="threePt" dir="t"/>
            </a:scene3d>
            <a:sp3d extrusionH="57150">
              <a:bevelT w="38100" h="38100"/>
              <a:bevelB w="38100" h="38100"/>
            </a:sp3d>
          </a:bodyPr>
          <a:lstStyle/>
          <a:p>
            <a:pPr>
              <a:defRPr/>
            </a:pPr>
            <a:r>
              <a:rPr lang="en-GB" sz="3600" b="1" dirty="0">
                <a:solidFill>
                  <a:srgbClr val="C00000"/>
                </a:solidFill>
                <a:latin typeface="Arial" charset="0"/>
                <a:cs typeface="+mn-cs"/>
              </a:rPr>
              <a:t>Reproducing</a:t>
            </a:r>
          </a:p>
        </p:txBody>
      </p:sp>
      <p:sp>
        <p:nvSpPr>
          <p:cNvPr id="44" name="TextBox 43">
            <a:extLst>
              <a:ext uri="{FF2B5EF4-FFF2-40B4-BE49-F238E27FC236}">
                <a16:creationId xmlns:a16="http://schemas.microsoft.com/office/drawing/2014/main" id="{BCBBFD8C-AA61-CDA4-9D97-AAEFE4B431CB}"/>
              </a:ext>
            </a:extLst>
          </p:cNvPr>
          <p:cNvSpPr txBox="1"/>
          <p:nvPr/>
        </p:nvSpPr>
        <p:spPr>
          <a:xfrm>
            <a:off x="124902" y="2608985"/>
            <a:ext cx="2775119" cy="646331"/>
          </a:xfrm>
          <a:prstGeom prst="rect">
            <a:avLst/>
          </a:prstGeom>
          <a:noFill/>
        </p:spPr>
        <p:txBody>
          <a:bodyPr wrap="none">
            <a:spAutoFit/>
            <a:scene3d>
              <a:camera prst="orthographicFront"/>
              <a:lightRig rig="threePt" dir="t"/>
            </a:scene3d>
            <a:sp3d extrusionH="57150">
              <a:bevelT w="38100" h="38100"/>
              <a:bevelB w="38100" h="38100"/>
            </a:sp3d>
          </a:bodyPr>
          <a:lstStyle/>
          <a:p>
            <a:pPr>
              <a:defRPr/>
            </a:pPr>
            <a:r>
              <a:rPr lang="en-GB" b="1" dirty="0">
                <a:solidFill>
                  <a:srgbClr val="C00000"/>
                </a:solidFill>
                <a:latin typeface="Arial" charset="0"/>
                <a:cs typeface="+mn-cs"/>
              </a:rPr>
              <a:t>EYES, EARS &amp; MOUTH </a:t>
            </a:r>
          </a:p>
          <a:p>
            <a:pPr>
              <a:defRPr/>
            </a:pPr>
            <a:r>
              <a:rPr lang="en-GB" b="1" dirty="0">
                <a:solidFill>
                  <a:srgbClr val="C00000"/>
                </a:solidFill>
                <a:latin typeface="Arial" charset="0"/>
                <a:cs typeface="+mn-cs"/>
              </a:rPr>
              <a:t>OF THE PROPHETIC</a:t>
            </a:r>
          </a:p>
        </p:txBody>
      </p:sp>
      <p:sp>
        <p:nvSpPr>
          <p:cNvPr id="45" name="TextBox 44">
            <a:extLst>
              <a:ext uri="{FF2B5EF4-FFF2-40B4-BE49-F238E27FC236}">
                <a16:creationId xmlns:a16="http://schemas.microsoft.com/office/drawing/2014/main" id="{E3866DD9-2EBE-9E0D-E0C2-7C12CDDC8C5E}"/>
              </a:ext>
            </a:extLst>
          </p:cNvPr>
          <p:cNvSpPr txBox="1"/>
          <p:nvPr/>
        </p:nvSpPr>
        <p:spPr>
          <a:xfrm>
            <a:off x="2862911" y="2459395"/>
            <a:ext cx="3562194" cy="1107996"/>
          </a:xfrm>
          <a:prstGeom prst="rect">
            <a:avLst/>
          </a:prstGeom>
          <a:noFill/>
        </p:spPr>
        <p:txBody>
          <a:bodyPr wrap="none">
            <a:spAutoFit/>
            <a:scene3d>
              <a:camera prst="orthographicFront"/>
              <a:lightRig rig="threePt" dir="t"/>
            </a:scene3d>
            <a:sp3d extrusionH="57150">
              <a:bevelT w="38100" h="38100"/>
              <a:bevelB w="38100" h="38100"/>
            </a:sp3d>
          </a:bodyPr>
          <a:lstStyle/>
          <a:p>
            <a:pPr>
              <a:defRPr/>
            </a:pPr>
            <a:r>
              <a:rPr lang="en-GB" sz="2200" b="1" dirty="0">
                <a:solidFill>
                  <a:srgbClr val="C00000"/>
                </a:solidFill>
                <a:latin typeface="Arial" charset="0"/>
                <a:cs typeface="+mn-cs"/>
              </a:rPr>
              <a:t>The Kingdom advancing,</a:t>
            </a:r>
          </a:p>
          <a:p>
            <a:pPr>
              <a:defRPr/>
            </a:pPr>
            <a:r>
              <a:rPr lang="en-GB" sz="2200" b="1" dirty="0">
                <a:solidFill>
                  <a:srgbClr val="C00000"/>
                </a:solidFill>
                <a:latin typeface="Arial" charset="0"/>
                <a:cs typeface="+mn-cs"/>
              </a:rPr>
              <a:t>‘Go and make disciples...</a:t>
            </a:r>
          </a:p>
          <a:p>
            <a:pPr>
              <a:defRPr/>
            </a:pPr>
            <a:r>
              <a:rPr lang="en-GB" sz="2200" b="1" dirty="0">
                <a:solidFill>
                  <a:srgbClr val="C00000"/>
                </a:solidFill>
                <a:latin typeface="Arial" charset="0"/>
                <a:cs typeface="+mn-cs"/>
              </a:rPr>
              <a:t>teaching them to obey’.</a:t>
            </a:r>
          </a:p>
        </p:txBody>
      </p:sp>
      <p:sp>
        <p:nvSpPr>
          <p:cNvPr id="46" name="TextBox 45">
            <a:extLst>
              <a:ext uri="{FF2B5EF4-FFF2-40B4-BE49-F238E27FC236}">
                <a16:creationId xmlns:a16="http://schemas.microsoft.com/office/drawing/2014/main" id="{A03B4A19-DEA3-306E-7382-288DE510ABD7}"/>
              </a:ext>
            </a:extLst>
          </p:cNvPr>
          <p:cNvSpPr txBox="1"/>
          <p:nvPr/>
        </p:nvSpPr>
        <p:spPr>
          <a:xfrm rot="969019">
            <a:off x="6977181" y="3200935"/>
            <a:ext cx="1526957" cy="369332"/>
          </a:xfrm>
          <a:prstGeom prst="rect">
            <a:avLst/>
          </a:prstGeom>
          <a:noFill/>
        </p:spPr>
        <p:txBody>
          <a:bodyPr wrap="none">
            <a:spAutoFit/>
            <a:scene3d>
              <a:camera prst="orthographicFront"/>
              <a:lightRig rig="threePt" dir="t"/>
            </a:scene3d>
            <a:sp3d extrusionH="57150">
              <a:bevelT w="38100" h="38100"/>
              <a:bevelB w="38100" h="38100"/>
            </a:sp3d>
          </a:bodyPr>
          <a:lstStyle/>
          <a:p>
            <a:pPr>
              <a:defRPr/>
            </a:pPr>
            <a:r>
              <a:rPr lang="en-GB" b="1" dirty="0">
                <a:solidFill>
                  <a:srgbClr val="C00000"/>
                </a:solidFill>
                <a:latin typeface="Arial" charset="0"/>
                <a:cs typeface="+mn-cs"/>
              </a:rPr>
              <a:t>WATCHMEN</a:t>
            </a:r>
          </a:p>
        </p:txBody>
      </p:sp>
      <p:sp>
        <p:nvSpPr>
          <p:cNvPr id="47" name="TextBox 46">
            <a:extLst>
              <a:ext uri="{FF2B5EF4-FFF2-40B4-BE49-F238E27FC236}">
                <a16:creationId xmlns:a16="http://schemas.microsoft.com/office/drawing/2014/main" id="{EB516B4F-CF6A-D13E-DF94-FC2378BE88AA}"/>
              </a:ext>
            </a:extLst>
          </p:cNvPr>
          <p:cNvSpPr txBox="1"/>
          <p:nvPr/>
        </p:nvSpPr>
        <p:spPr>
          <a:xfrm rot="20757360">
            <a:off x="2219144" y="3821130"/>
            <a:ext cx="1287532" cy="369332"/>
          </a:xfrm>
          <a:prstGeom prst="rect">
            <a:avLst/>
          </a:prstGeom>
          <a:noFill/>
        </p:spPr>
        <p:txBody>
          <a:bodyPr wrap="none">
            <a:spAutoFit/>
            <a:scene3d>
              <a:camera prst="orthographicFront"/>
              <a:lightRig rig="threePt" dir="t"/>
            </a:scene3d>
            <a:sp3d extrusionH="57150">
              <a:bevelT w="38100" h="38100"/>
              <a:bevelB w="38100" h="38100"/>
            </a:sp3d>
          </a:bodyPr>
          <a:lstStyle/>
          <a:p>
            <a:pPr>
              <a:defRPr/>
            </a:pPr>
            <a:r>
              <a:rPr lang="en-GB" b="1" dirty="0">
                <a:solidFill>
                  <a:srgbClr val="C00000"/>
                </a:solidFill>
                <a:latin typeface="Arial" charset="0"/>
                <a:cs typeface="+mn-cs"/>
              </a:rPr>
              <a:t>WORSHIP</a:t>
            </a:r>
          </a:p>
        </p:txBody>
      </p:sp>
      <p:sp>
        <p:nvSpPr>
          <p:cNvPr id="48" name="TextBox 47">
            <a:extLst>
              <a:ext uri="{FF2B5EF4-FFF2-40B4-BE49-F238E27FC236}">
                <a16:creationId xmlns:a16="http://schemas.microsoft.com/office/drawing/2014/main" id="{E11C1734-6E31-86F4-BA0A-D0E84845259A}"/>
              </a:ext>
            </a:extLst>
          </p:cNvPr>
          <p:cNvSpPr txBox="1"/>
          <p:nvPr/>
        </p:nvSpPr>
        <p:spPr>
          <a:xfrm rot="1071860">
            <a:off x="3017643" y="4789832"/>
            <a:ext cx="1125308" cy="369332"/>
          </a:xfrm>
          <a:prstGeom prst="rect">
            <a:avLst/>
          </a:prstGeom>
          <a:noFill/>
        </p:spPr>
        <p:txBody>
          <a:bodyPr wrap="none">
            <a:spAutoFit/>
            <a:scene3d>
              <a:camera prst="orthographicFront"/>
              <a:lightRig rig="threePt" dir="t"/>
            </a:scene3d>
            <a:sp3d extrusionH="57150">
              <a:bevelT w="38100" h="38100"/>
              <a:bevelB w="38100" h="38100"/>
            </a:sp3d>
          </a:bodyPr>
          <a:lstStyle/>
          <a:p>
            <a:pPr>
              <a:defRPr/>
            </a:pPr>
            <a:r>
              <a:rPr lang="en-GB" b="1" dirty="0">
                <a:solidFill>
                  <a:srgbClr val="C00000"/>
                </a:solidFill>
                <a:latin typeface="Arial" charset="0"/>
                <a:cs typeface="+mn-cs"/>
              </a:rPr>
              <a:t>PRAYER</a:t>
            </a:r>
          </a:p>
        </p:txBody>
      </p:sp>
      <p:sp>
        <p:nvSpPr>
          <p:cNvPr id="49" name="TextBox 48">
            <a:extLst>
              <a:ext uri="{FF2B5EF4-FFF2-40B4-BE49-F238E27FC236}">
                <a16:creationId xmlns:a16="http://schemas.microsoft.com/office/drawing/2014/main" id="{28E6F2F0-E2CC-19FB-12EF-FF2287762B51}"/>
              </a:ext>
            </a:extLst>
          </p:cNvPr>
          <p:cNvSpPr txBox="1"/>
          <p:nvPr/>
        </p:nvSpPr>
        <p:spPr>
          <a:xfrm rot="17066112">
            <a:off x="4918372" y="4004640"/>
            <a:ext cx="2052679" cy="369332"/>
          </a:xfrm>
          <a:prstGeom prst="rect">
            <a:avLst/>
          </a:prstGeom>
          <a:noFill/>
        </p:spPr>
        <p:txBody>
          <a:bodyPr wrap="none">
            <a:spAutoFit/>
            <a:scene3d>
              <a:camera prst="orthographicFront"/>
              <a:lightRig rig="threePt" dir="t"/>
            </a:scene3d>
            <a:sp3d extrusionH="57150">
              <a:bevelT w="38100" h="38100"/>
              <a:bevelB w="38100" h="38100"/>
            </a:sp3d>
          </a:bodyPr>
          <a:lstStyle/>
          <a:p>
            <a:pPr>
              <a:defRPr/>
            </a:pPr>
            <a:r>
              <a:rPr lang="en-GB" b="1" dirty="0">
                <a:solidFill>
                  <a:srgbClr val="C00000"/>
                </a:solidFill>
                <a:latin typeface="Arial" charset="0"/>
                <a:cs typeface="+mn-cs"/>
              </a:rPr>
              <a:t>PROCLAMATION</a:t>
            </a:r>
          </a:p>
        </p:txBody>
      </p:sp>
      <p:sp>
        <p:nvSpPr>
          <p:cNvPr id="50" name="TextBox 49">
            <a:extLst>
              <a:ext uri="{FF2B5EF4-FFF2-40B4-BE49-F238E27FC236}">
                <a16:creationId xmlns:a16="http://schemas.microsoft.com/office/drawing/2014/main" id="{9AD0153A-92CC-7764-7E7F-38295229FE81}"/>
              </a:ext>
            </a:extLst>
          </p:cNvPr>
          <p:cNvSpPr txBox="1"/>
          <p:nvPr/>
        </p:nvSpPr>
        <p:spPr>
          <a:xfrm rot="18857522">
            <a:off x="4598363" y="5071875"/>
            <a:ext cx="2048382" cy="369332"/>
          </a:xfrm>
          <a:prstGeom prst="rect">
            <a:avLst/>
          </a:prstGeom>
          <a:noFill/>
        </p:spPr>
        <p:txBody>
          <a:bodyPr wrap="none">
            <a:spAutoFit/>
            <a:scene3d>
              <a:camera prst="orthographicFront"/>
              <a:lightRig rig="threePt" dir="t"/>
            </a:scene3d>
            <a:sp3d extrusionH="57150">
              <a:bevelT w="38100" h="38100"/>
              <a:bevelB w="38100" h="38100"/>
            </a:sp3d>
          </a:bodyPr>
          <a:lstStyle/>
          <a:p>
            <a:pPr>
              <a:defRPr/>
            </a:pPr>
            <a:r>
              <a:rPr lang="en-GB" b="1" dirty="0">
                <a:solidFill>
                  <a:srgbClr val="C00000"/>
                </a:solidFill>
                <a:latin typeface="Arial" charset="0"/>
                <a:cs typeface="+mn-cs"/>
              </a:rPr>
              <a:t>LOVE IN ACTION</a:t>
            </a:r>
          </a:p>
        </p:txBody>
      </p:sp>
      <p:grpSp>
        <p:nvGrpSpPr>
          <p:cNvPr id="3" name="Group 36">
            <a:extLst>
              <a:ext uri="{FF2B5EF4-FFF2-40B4-BE49-F238E27FC236}">
                <a16:creationId xmlns:a16="http://schemas.microsoft.com/office/drawing/2014/main" id="{A9FC1A3D-9C1E-2049-2B47-C40C40D927FD}"/>
              </a:ext>
            </a:extLst>
          </p:cNvPr>
          <p:cNvGrpSpPr>
            <a:grpSpLocks/>
          </p:cNvGrpSpPr>
          <p:nvPr/>
        </p:nvGrpSpPr>
        <p:grpSpPr bwMode="auto">
          <a:xfrm>
            <a:off x="1462495" y="6094843"/>
            <a:ext cx="6225735" cy="798994"/>
            <a:chOff x="3996336" y="820645"/>
            <a:chExt cx="4683873" cy="416378"/>
          </a:xfrm>
        </p:grpSpPr>
        <p:sp>
          <p:nvSpPr>
            <p:cNvPr id="38" name="Rounded Rectangle 2">
              <a:extLst>
                <a:ext uri="{FF2B5EF4-FFF2-40B4-BE49-F238E27FC236}">
                  <a16:creationId xmlns:a16="http://schemas.microsoft.com/office/drawing/2014/main" id="{77F797D6-C8AD-5C36-4DDB-9D0E5ED9258A}"/>
                </a:ext>
              </a:extLst>
            </p:cNvPr>
            <p:cNvSpPr/>
            <p:nvPr/>
          </p:nvSpPr>
          <p:spPr>
            <a:xfrm>
              <a:off x="3996336" y="843354"/>
              <a:ext cx="4654583" cy="393669"/>
            </a:xfrm>
            <a:prstGeom prst="roundRect">
              <a:avLst/>
            </a:prstGeom>
            <a:solidFill>
              <a:schemeClr val="bg1">
                <a:lumMod val="95000"/>
              </a:schemeClr>
            </a:solidFill>
            <a:ln>
              <a:noFill/>
            </a:ln>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effectLst>
                  <a:outerShdw blurRad="50800" dist="38100" dir="2700000" algn="tl" rotWithShape="0">
                    <a:prstClr val="black">
                      <a:alpha val="40000"/>
                    </a:prstClr>
                  </a:outerShdw>
                </a:effectLst>
              </a:endParaRPr>
            </a:p>
          </p:txBody>
        </p:sp>
        <p:sp>
          <p:nvSpPr>
            <p:cNvPr id="39" name="TextBox 38">
              <a:extLst>
                <a:ext uri="{FF2B5EF4-FFF2-40B4-BE49-F238E27FC236}">
                  <a16:creationId xmlns:a16="http://schemas.microsoft.com/office/drawing/2014/main" id="{2694CAE2-3DC6-C1E1-D5AF-88484F31842D}"/>
                </a:ext>
              </a:extLst>
            </p:cNvPr>
            <p:cNvSpPr txBox="1"/>
            <p:nvPr/>
          </p:nvSpPr>
          <p:spPr>
            <a:xfrm>
              <a:off x="4129546" y="820645"/>
              <a:ext cx="4550663" cy="400977"/>
            </a:xfrm>
            <a:prstGeom prst="rect">
              <a:avLst/>
            </a:prstGeom>
            <a:noFill/>
          </p:spPr>
          <p:txBody>
            <a:bodyPr wrap="square">
              <a:spAutoFit/>
              <a:scene3d>
                <a:camera prst="orthographicFront"/>
                <a:lightRig rig="threePt" dir="t"/>
              </a:scene3d>
              <a:sp3d extrusionH="57150">
                <a:bevelT w="38100" h="38100"/>
                <a:bevelB w="38100" h="38100"/>
              </a:sp3d>
            </a:bodyPr>
            <a:lstStyle/>
            <a:p>
              <a:pPr>
                <a:defRPr/>
              </a:pPr>
              <a:r>
                <a:rPr lang="en-GB" sz="4400" b="1" dirty="0">
                  <a:solidFill>
                    <a:srgbClr val="C00000"/>
                  </a:solidFill>
                  <a:latin typeface="+mj-lt"/>
                </a:rPr>
                <a:t>The Ultimate Servant</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ppt_x"/>
                                          </p:val>
                                        </p:tav>
                                        <p:tav tm="100000">
                                          <p:val>
                                            <p:strVal val="#ppt_x"/>
                                          </p:val>
                                        </p:tav>
                                      </p:tavLst>
                                    </p:anim>
                                    <p:anim calcmode="lin" valueType="num">
                                      <p:cBhvr additive="base">
                                        <p:cTn id="8" dur="10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1000" fill="hold"/>
                                        <p:tgtEl>
                                          <p:spTgt spid="25"/>
                                        </p:tgtEl>
                                        <p:attrNameLst>
                                          <p:attrName>ppt_x</p:attrName>
                                        </p:attrNameLst>
                                      </p:cBhvr>
                                      <p:tavLst>
                                        <p:tav tm="0">
                                          <p:val>
                                            <p:strVal val="#ppt_x"/>
                                          </p:val>
                                        </p:tav>
                                        <p:tav tm="100000">
                                          <p:val>
                                            <p:strVal val="#ppt_x"/>
                                          </p:val>
                                        </p:tav>
                                      </p:tavLst>
                                    </p:anim>
                                    <p:anim calcmode="lin" valueType="num">
                                      <p:cBhvr additive="base">
                                        <p:cTn id="14" dur="10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1000" fill="hold"/>
                                        <p:tgtEl>
                                          <p:spTgt spid="26"/>
                                        </p:tgtEl>
                                        <p:attrNameLst>
                                          <p:attrName>ppt_x</p:attrName>
                                        </p:attrNameLst>
                                      </p:cBhvr>
                                      <p:tavLst>
                                        <p:tav tm="0">
                                          <p:val>
                                            <p:strVal val="#ppt_x"/>
                                          </p:val>
                                        </p:tav>
                                        <p:tav tm="100000">
                                          <p:val>
                                            <p:strVal val="#ppt_x"/>
                                          </p:val>
                                        </p:tav>
                                      </p:tavLst>
                                    </p:anim>
                                    <p:anim calcmode="lin" valueType="num">
                                      <p:cBhvr additive="base">
                                        <p:cTn id="20" dur="10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1000" fill="hold"/>
                                        <p:tgtEl>
                                          <p:spTgt spid="27"/>
                                        </p:tgtEl>
                                        <p:attrNameLst>
                                          <p:attrName>ppt_x</p:attrName>
                                        </p:attrNameLst>
                                      </p:cBhvr>
                                      <p:tavLst>
                                        <p:tav tm="0">
                                          <p:val>
                                            <p:strVal val="#ppt_x"/>
                                          </p:val>
                                        </p:tav>
                                        <p:tav tm="100000">
                                          <p:val>
                                            <p:strVal val="#ppt_x"/>
                                          </p:val>
                                        </p:tav>
                                      </p:tavLst>
                                    </p:anim>
                                    <p:anim calcmode="lin" valueType="num">
                                      <p:cBhvr additive="base">
                                        <p:cTn id="26" dur="10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1000" fill="hold"/>
                                        <p:tgtEl>
                                          <p:spTgt spid="37"/>
                                        </p:tgtEl>
                                        <p:attrNameLst>
                                          <p:attrName>ppt_x</p:attrName>
                                        </p:attrNameLst>
                                      </p:cBhvr>
                                      <p:tavLst>
                                        <p:tav tm="0">
                                          <p:val>
                                            <p:strVal val="#ppt_x"/>
                                          </p:val>
                                        </p:tav>
                                        <p:tav tm="100000">
                                          <p:val>
                                            <p:strVal val="#ppt_x"/>
                                          </p:val>
                                        </p:tav>
                                      </p:tavLst>
                                    </p:anim>
                                    <p:anim calcmode="lin" valueType="num">
                                      <p:cBhvr additive="base">
                                        <p:cTn id="32" dur="10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1000" fill="hold"/>
                                        <p:tgtEl>
                                          <p:spTgt spid="40"/>
                                        </p:tgtEl>
                                        <p:attrNameLst>
                                          <p:attrName>ppt_x</p:attrName>
                                        </p:attrNameLst>
                                      </p:cBhvr>
                                      <p:tavLst>
                                        <p:tav tm="0">
                                          <p:val>
                                            <p:strVal val="#ppt_x"/>
                                          </p:val>
                                        </p:tav>
                                        <p:tav tm="100000">
                                          <p:val>
                                            <p:strVal val="#ppt_x"/>
                                          </p:val>
                                        </p:tav>
                                      </p:tavLst>
                                    </p:anim>
                                    <p:anim calcmode="lin" valueType="num">
                                      <p:cBhvr additive="base">
                                        <p:cTn id="38" dur="10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additive="base">
                                        <p:cTn id="43" dur="1000" fill="hold"/>
                                        <p:tgtEl>
                                          <p:spTgt spid="41"/>
                                        </p:tgtEl>
                                        <p:attrNameLst>
                                          <p:attrName>ppt_x</p:attrName>
                                        </p:attrNameLst>
                                      </p:cBhvr>
                                      <p:tavLst>
                                        <p:tav tm="0">
                                          <p:val>
                                            <p:strVal val="#ppt_x"/>
                                          </p:val>
                                        </p:tav>
                                        <p:tav tm="100000">
                                          <p:val>
                                            <p:strVal val="#ppt_x"/>
                                          </p:val>
                                        </p:tav>
                                      </p:tavLst>
                                    </p:anim>
                                    <p:anim calcmode="lin" valueType="num">
                                      <p:cBhvr additive="base">
                                        <p:cTn id="44" dur="10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1000" fill="hold"/>
                                        <p:tgtEl>
                                          <p:spTgt spid="42"/>
                                        </p:tgtEl>
                                        <p:attrNameLst>
                                          <p:attrName>ppt_x</p:attrName>
                                        </p:attrNameLst>
                                      </p:cBhvr>
                                      <p:tavLst>
                                        <p:tav tm="0">
                                          <p:val>
                                            <p:strVal val="#ppt_x"/>
                                          </p:val>
                                        </p:tav>
                                        <p:tav tm="100000">
                                          <p:val>
                                            <p:strVal val="#ppt_x"/>
                                          </p:val>
                                        </p:tav>
                                      </p:tavLst>
                                    </p:anim>
                                    <p:anim calcmode="lin" valueType="num">
                                      <p:cBhvr additive="base">
                                        <p:cTn id="50" dur="10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1000" fill="hold"/>
                                        <p:tgtEl>
                                          <p:spTgt spid="43"/>
                                        </p:tgtEl>
                                        <p:attrNameLst>
                                          <p:attrName>ppt_x</p:attrName>
                                        </p:attrNameLst>
                                      </p:cBhvr>
                                      <p:tavLst>
                                        <p:tav tm="0">
                                          <p:val>
                                            <p:strVal val="#ppt_x"/>
                                          </p:val>
                                        </p:tav>
                                        <p:tav tm="100000">
                                          <p:val>
                                            <p:strVal val="#ppt_x"/>
                                          </p:val>
                                        </p:tav>
                                      </p:tavLst>
                                    </p:anim>
                                    <p:anim calcmode="lin" valueType="num">
                                      <p:cBhvr additive="base">
                                        <p:cTn id="56" dur="10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1000" fill="hold"/>
                                        <p:tgtEl>
                                          <p:spTgt spid="23"/>
                                        </p:tgtEl>
                                        <p:attrNameLst>
                                          <p:attrName>ppt_x</p:attrName>
                                        </p:attrNameLst>
                                      </p:cBhvr>
                                      <p:tavLst>
                                        <p:tav tm="0">
                                          <p:val>
                                            <p:strVal val="#ppt_x"/>
                                          </p:val>
                                        </p:tav>
                                        <p:tav tm="100000">
                                          <p:val>
                                            <p:strVal val="#ppt_x"/>
                                          </p:val>
                                        </p:tav>
                                      </p:tavLst>
                                    </p:anim>
                                    <p:anim calcmode="lin" valueType="num">
                                      <p:cBhvr additive="base">
                                        <p:cTn id="62" dur="10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9" presetClass="emph" presetSubtype="0" nodeType="clickEffect">
                                  <p:stCondLst>
                                    <p:cond delay="0"/>
                                  </p:stCondLst>
                                  <p:childTnLst>
                                    <p:set>
                                      <p:cBhvr rctx="PPT">
                                        <p:cTn id="66" dur="indefinite"/>
                                        <p:tgtEl>
                                          <p:spTgt spid="24"/>
                                        </p:tgtEl>
                                        <p:attrNameLst>
                                          <p:attrName>style.opacity</p:attrName>
                                        </p:attrNameLst>
                                      </p:cBhvr>
                                      <p:to>
                                        <p:strVal val="0.5"/>
                                      </p:to>
                                    </p:set>
                                    <p:animEffect filter="image" prLst="opacity: 0.5">
                                      <p:cBhvr rctx="IE">
                                        <p:cTn id="67" dur="indefinite"/>
                                        <p:tgtEl>
                                          <p:spTgt spid="24"/>
                                        </p:tgtEl>
                                      </p:cBhvr>
                                    </p:animEffect>
                                  </p:childTnLst>
                                </p:cTn>
                              </p:par>
                              <p:par>
                                <p:cTn id="68" presetID="9" presetClass="emph" presetSubtype="0" nodeType="withEffect">
                                  <p:stCondLst>
                                    <p:cond delay="0"/>
                                  </p:stCondLst>
                                  <p:childTnLst>
                                    <p:set>
                                      <p:cBhvr rctx="PPT">
                                        <p:cTn id="69" dur="indefinite"/>
                                        <p:tgtEl>
                                          <p:spTgt spid="25"/>
                                        </p:tgtEl>
                                        <p:attrNameLst>
                                          <p:attrName>style.opacity</p:attrName>
                                        </p:attrNameLst>
                                      </p:cBhvr>
                                      <p:to>
                                        <p:strVal val="0.5"/>
                                      </p:to>
                                    </p:set>
                                    <p:animEffect filter="image" prLst="opacity: 0.5">
                                      <p:cBhvr rctx="IE">
                                        <p:cTn id="70" dur="indefinite"/>
                                        <p:tgtEl>
                                          <p:spTgt spid="25"/>
                                        </p:tgtEl>
                                      </p:cBhvr>
                                    </p:animEffect>
                                  </p:childTnLst>
                                </p:cTn>
                              </p:par>
                              <p:par>
                                <p:cTn id="71" presetID="9" presetClass="emph" presetSubtype="0" nodeType="withEffect">
                                  <p:stCondLst>
                                    <p:cond delay="0"/>
                                  </p:stCondLst>
                                  <p:childTnLst>
                                    <p:set>
                                      <p:cBhvr rctx="PPT">
                                        <p:cTn id="72" dur="indefinite"/>
                                        <p:tgtEl>
                                          <p:spTgt spid="26"/>
                                        </p:tgtEl>
                                        <p:attrNameLst>
                                          <p:attrName>style.opacity</p:attrName>
                                        </p:attrNameLst>
                                      </p:cBhvr>
                                      <p:to>
                                        <p:strVal val="0.5"/>
                                      </p:to>
                                    </p:set>
                                    <p:animEffect filter="image" prLst="opacity: 0.5">
                                      <p:cBhvr rctx="IE">
                                        <p:cTn id="73" dur="indefinite"/>
                                        <p:tgtEl>
                                          <p:spTgt spid="26"/>
                                        </p:tgtEl>
                                      </p:cBhvr>
                                    </p:animEffect>
                                  </p:childTnLst>
                                </p:cTn>
                              </p:par>
                              <p:par>
                                <p:cTn id="74" presetID="9" presetClass="emph" presetSubtype="0" nodeType="withEffect">
                                  <p:stCondLst>
                                    <p:cond delay="0"/>
                                  </p:stCondLst>
                                  <p:childTnLst>
                                    <p:set>
                                      <p:cBhvr rctx="PPT">
                                        <p:cTn id="75" dur="indefinite"/>
                                        <p:tgtEl>
                                          <p:spTgt spid="27"/>
                                        </p:tgtEl>
                                        <p:attrNameLst>
                                          <p:attrName>style.opacity</p:attrName>
                                        </p:attrNameLst>
                                      </p:cBhvr>
                                      <p:to>
                                        <p:strVal val="0.5"/>
                                      </p:to>
                                    </p:set>
                                    <p:animEffect filter="image" prLst="opacity: 0.5">
                                      <p:cBhvr rctx="IE">
                                        <p:cTn id="76" dur="indefinite"/>
                                        <p:tgtEl>
                                          <p:spTgt spid="27"/>
                                        </p:tgtEl>
                                      </p:cBhvr>
                                    </p:animEffect>
                                  </p:childTnLst>
                                </p:cTn>
                              </p:par>
                              <p:par>
                                <p:cTn id="77" presetID="9" presetClass="emph" presetSubtype="0" nodeType="withEffect">
                                  <p:stCondLst>
                                    <p:cond delay="0"/>
                                  </p:stCondLst>
                                  <p:childTnLst>
                                    <p:set>
                                      <p:cBhvr rctx="PPT">
                                        <p:cTn id="78" dur="indefinite"/>
                                        <p:tgtEl>
                                          <p:spTgt spid="37"/>
                                        </p:tgtEl>
                                        <p:attrNameLst>
                                          <p:attrName>style.opacity</p:attrName>
                                        </p:attrNameLst>
                                      </p:cBhvr>
                                      <p:to>
                                        <p:strVal val="0.5"/>
                                      </p:to>
                                    </p:set>
                                    <p:animEffect filter="image" prLst="opacity: 0.5">
                                      <p:cBhvr rctx="IE">
                                        <p:cTn id="79" dur="indefinite"/>
                                        <p:tgtEl>
                                          <p:spTgt spid="37"/>
                                        </p:tgtEl>
                                      </p:cBhvr>
                                    </p:animEffect>
                                  </p:childTnLst>
                                </p:cTn>
                              </p:par>
                              <p:par>
                                <p:cTn id="80" presetID="9" presetClass="emph" presetSubtype="0" nodeType="withEffect">
                                  <p:stCondLst>
                                    <p:cond delay="0"/>
                                  </p:stCondLst>
                                  <p:childTnLst>
                                    <p:set>
                                      <p:cBhvr rctx="PPT">
                                        <p:cTn id="81" dur="indefinite"/>
                                        <p:tgtEl>
                                          <p:spTgt spid="40"/>
                                        </p:tgtEl>
                                        <p:attrNameLst>
                                          <p:attrName>style.opacity</p:attrName>
                                        </p:attrNameLst>
                                      </p:cBhvr>
                                      <p:to>
                                        <p:strVal val="0.5"/>
                                      </p:to>
                                    </p:set>
                                    <p:animEffect filter="image" prLst="opacity: 0.5">
                                      <p:cBhvr rctx="IE">
                                        <p:cTn id="82" dur="indefinite"/>
                                        <p:tgtEl>
                                          <p:spTgt spid="40"/>
                                        </p:tgtEl>
                                      </p:cBhvr>
                                    </p:animEffect>
                                  </p:childTnLst>
                                </p:cTn>
                              </p:par>
                              <p:par>
                                <p:cTn id="83" presetID="9" presetClass="emph" presetSubtype="0" nodeType="withEffect">
                                  <p:stCondLst>
                                    <p:cond delay="0"/>
                                  </p:stCondLst>
                                  <p:childTnLst>
                                    <p:set>
                                      <p:cBhvr rctx="PPT">
                                        <p:cTn id="84" dur="indefinite"/>
                                        <p:tgtEl>
                                          <p:spTgt spid="41"/>
                                        </p:tgtEl>
                                        <p:attrNameLst>
                                          <p:attrName>style.opacity</p:attrName>
                                        </p:attrNameLst>
                                      </p:cBhvr>
                                      <p:to>
                                        <p:strVal val="0.5"/>
                                      </p:to>
                                    </p:set>
                                    <p:animEffect filter="image" prLst="opacity: 0.5">
                                      <p:cBhvr rctx="IE">
                                        <p:cTn id="85" dur="indefinite"/>
                                        <p:tgtEl>
                                          <p:spTgt spid="41"/>
                                        </p:tgtEl>
                                      </p:cBhvr>
                                    </p:animEffect>
                                  </p:childTnLst>
                                </p:cTn>
                              </p:par>
                              <p:par>
                                <p:cTn id="86" presetID="9" presetClass="emph" presetSubtype="0" nodeType="withEffect">
                                  <p:stCondLst>
                                    <p:cond delay="0"/>
                                  </p:stCondLst>
                                  <p:childTnLst>
                                    <p:set>
                                      <p:cBhvr rctx="PPT">
                                        <p:cTn id="87" dur="indefinite"/>
                                        <p:tgtEl>
                                          <p:spTgt spid="42"/>
                                        </p:tgtEl>
                                        <p:attrNameLst>
                                          <p:attrName>style.opacity</p:attrName>
                                        </p:attrNameLst>
                                      </p:cBhvr>
                                      <p:to>
                                        <p:strVal val="0.5"/>
                                      </p:to>
                                    </p:set>
                                    <p:animEffect filter="image" prLst="opacity: 0.5">
                                      <p:cBhvr rctx="IE">
                                        <p:cTn id="88" dur="indefinite"/>
                                        <p:tgtEl>
                                          <p:spTgt spid="42"/>
                                        </p:tgtEl>
                                      </p:cBhvr>
                                    </p:animEffect>
                                  </p:childTnLst>
                                </p:cTn>
                              </p:par>
                              <p:par>
                                <p:cTn id="89" presetID="9" presetClass="emph" presetSubtype="0" nodeType="withEffect">
                                  <p:stCondLst>
                                    <p:cond delay="0"/>
                                  </p:stCondLst>
                                  <p:childTnLst>
                                    <p:set>
                                      <p:cBhvr rctx="PPT">
                                        <p:cTn id="90" dur="indefinite"/>
                                        <p:tgtEl>
                                          <p:spTgt spid="43"/>
                                        </p:tgtEl>
                                        <p:attrNameLst>
                                          <p:attrName>style.opacity</p:attrName>
                                        </p:attrNameLst>
                                      </p:cBhvr>
                                      <p:to>
                                        <p:strVal val="0.5"/>
                                      </p:to>
                                    </p:set>
                                    <p:animEffect filter="image" prLst="opacity: 0.5">
                                      <p:cBhvr rctx="IE">
                                        <p:cTn id="91" dur="indefinite"/>
                                        <p:tgtEl>
                                          <p:spTgt spid="43"/>
                                        </p:tgtEl>
                                      </p:cBhvr>
                                    </p:animEffect>
                                  </p:childTnLst>
                                </p:cTn>
                              </p:par>
                              <p:par>
                                <p:cTn id="92" presetID="9" presetClass="emph" presetSubtype="0" nodeType="withEffect">
                                  <p:stCondLst>
                                    <p:cond delay="0"/>
                                  </p:stCondLst>
                                  <p:childTnLst>
                                    <p:set>
                                      <p:cBhvr rctx="PPT">
                                        <p:cTn id="93" dur="indefinite"/>
                                        <p:tgtEl>
                                          <p:spTgt spid="23"/>
                                        </p:tgtEl>
                                        <p:attrNameLst>
                                          <p:attrName>style.opacity</p:attrName>
                                        </p:attrNameLst>
                                      </p:cBhvr>
                                      <p:to>
                                        <p:strVal val="0.5"/>
                                      </p:to>
                                    </p:set>
                                    <p:animEffect filter="image" prLst="opacity: 0.5">
                                      <p:cBhvr rctx="IE">
                                        <p:cTn id="94" dur="indefinite"/>
                                        <p:tgtEl>
                                          <p:spTgt spid="23"/>
                                        </p:tgtEl>
                                      </p:cBhvr>
                                    </p:animEffect>
                                  </p:childTnLst>
                                </p:cTn>
                              </p:par>
                              <p:par>
                                <p:cTn id="95" presetID="2" presetClass="entr" presetSubtype="4" fill="hold" nodeType="withEffect">
                                  <p:stCondLst>
                                    <p:cond delay="0"/>
                                  </p:stCondLst>
                                  <p:childTnLst>
                                    <p:set>
                                      <p:cBhvr>
                                        <p:cTn id="96" dur="1" fill="hold">
                                          <p:stCondLst>
                                            <p:cond delay="0"/>
                                          </p:stCondLst>
                                        </p:cTn>
                                        <p:tgtEl>
                                          <p:spTgt spid="44"/>
                                        </p:tgtEl>
                                        <p:attrNameLst>
                                          <p:attrName>style.visibility</p:attrName>
                                        </p:attrNameLst>
                                      </p:cBhvr>
                                      <p:to>
                                        <p:strVal val="visible"/>
                                      </p:to>
                                    </p:set>
                                    <p:anim calcmode="lin" valueType="num">
                                      <p:cBhvr additive="base">
                                        <p:cTn id="97" dur="1000" fill="hold"/>
                                        <p:tgtEl>
                                          <p:spTgt spid="44"/>
                                        </p:tgtEl>
                                        <p:attrNameLst>
                                          <p:attrName>ppt_x</p:attrName>
                                        </p:attrNameLst>
                                      </p:cBhvr>
                                      <p:tavLst>
                                        <p:tav tm="0">
                                          <p:val>
                                            <p:strVal val="#ppt_x"/>
                                          </p:val>
                                        </p:tav>
                                        <p:tav tm="100000">
                                          <p:val>
                                            <p:strVal val="#ppt_x"/>
                                          </p:val>
                                        </p:tav>
                                      </p:tavLst>
                                    </p:anim>
                                    <p:anim calcmode="lin" valueType="num">
                                      <p:cBhvr additive="base">
                                        <p:cTn id="98" dur="10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99" fill="hold" nodeType="clickPar">
                      <p:stCondLst>
                        <p:cond delay="indefinite"/>
                      </p:stCondLst>
                      <p:childTnLst>
                        <p:par>
                          <p:cTn id="100" fill="hold" nodeType="withGroup">
                            <p:stCondLst>
                              <p:cond delay="0"/>
                            </p:stCondLst>
                            <p:childTnLst>
                              <p:par>
                                <p:cTn id="101" presetID="9" presetClass="emph" presetSubtype="0" nodeType="clickEffect">
                                  <p:stCondLst>
                                    <p:cond delay="0"/>
                                  </p:stCondLst>
                                  <p:childTnLst>
                                    <p:set>
                                      <p:cBhvr rctx="PPT">
                                        <p:cTn id="102" dur="indefinite"/>
                                        <p:tgtEl>
                                          <p:spTgt spid="44"/>
                                        </p:tgtEl>
                                        <p:attrNameLst>
                                          <p:attrName>style.opacity</p:attrName>
                                        </p:attrNameLst>
                                      </p:cBhvr>
                                      <p:to>
                                        <p:strVal val="0.5"/>
                                      </p:to>
                                    </p:set>
                                    <p:animEffect filter="image" prLst="opacity: 0.5">
                                      <p:cBhvr rctx="IE">
                                        <p:cTn id="103" dur="indefinite"/>
                                        <p:tgtEl>
                                          <p:spTgt spid="44"/>
                                        </p:tgtEl>
                                      </p:cBhvr>
                                    </p:animEffect>
                                  </p:childTnLst>
                                </p:cTn>
                              </p:par>
                              <p:par>
                                <p:cTn id="104" presetID="2" presetClass="entr" presetSubtype="4" fill="hold" nodeType="withEffect">
                                  <p:stCondLst>
                                    <p:cond delay="0"/>
                                  </p:stCondLst>
                                  <p:childTnLst>
                                    <p:set>
                                      <p:cBhvr>
                                        <p:cTn id="105" dur="1" fill="hold">
                                          <p:stCondLst>
                                            <p:cond delay="0"/>
                                          </p:stCondLst>
                                        </p:cTn>
                                        <p:tgtEl>
                                          <p:spTgt spid="47"/>
                                        </p:tgtEl>
                                        <p:attrNameLst>
                                          <p:attrName>style.visibility</p:attrName>
                                        </p:attrNameLst>
                                      </p:cBhvr>
                                      <p:to>
                                        <p:strVal val="visible"/>
                                      </p:to>
                                    </p:set>
                                    <p:anim calcmode="lin" valueType="num">
                                      <p:cBhvr additive="base">
                                        <p:cTn id="106" dur="1000" fill="hold"/>
                                        <p:tgtEl>
                                          <p:spTgt spid="47"/>
                                        </p:tgtEl>
                                        <p:attrNameLst>
                                          <p:attrName>ppt_x</p:attrName>
                                        </p:attrNameLst>
                                      </p:cBhvr>
                                      <p:tavLst>
                                        <p:tav tm="0">
                                          <p:val>
                                            <p:strVal val="#ppt_x"/>
                                          </p:val>
                                        </p:tav>
                                        <p:tav tm="100000">
                                          <p:val>
                                            <p:strVal val="#ppt_x"/>
                                          </p:val>
                                        </p:tav>
                                      </p:tavLst>
                                    </p:anim>
                                    <p:anim calcmode="lin" valueType="num">
                                      <p:cBhvr additive="base">
                                        <p:cTn id="107" dur="10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108" fill="hold" nodeType="clickPar">
                      <p:stCondLst>
                        <p:cond delay="indefinite"/>
                      </p:stCondLst>
                      <p:childTnLst>
                        <p:par>
                          <p:cTn id="109" fill="hold" nodeType="withGroup">
                            <p:stCondLst>
                              <p:cond delay="0"/>
                            </p:stCondLst>
                            <p:childTnLst>
                              <p:par>
                                <p:cTn id="110" presetID="9" presetClass="emph" presetSubtype="0" nodeType="clickEffect">
                                  <p:stCondLst>
                                    <p:cond delay="0"/>
                                  </p:stCondLst>
                                  <p:childTnLst>
                                    <p:set>
                                      <p:cBhvr rctx="PPT">
                                        <p:cTn id="111" dur="indefinite"/>
                                        <p:tgtEl>
                                          <p:spTgt spid="47"/>
                                        </p:tgtEl>
                                        <p:attrNameLst>
                                          <p:attrName>style.opacity</p:attrName>
                                        </p:attrNameLst>
                                      </p:cBhvr>
                                      <p:to>
                                        <p:strVal val="0.5"/>
                                      </p:to>
                                    </p:set>
                                    <p:animEffect filter="image" prLst="opacity: 0.5">
                                      <p:cBhvr rctx="IE">
                                        <p:cTn id="112" dur="indefinite"/>
                                        <p:tgtEl>
                                          <p:spTgt spid="47"/>
                                        </p:tgtEl>
                                      </p:cBhvr>
                                    </p:animEffect>
                                  </p:childTnLst>
                                </p:cTn>
                              </p:par>
                              <p:par>
                                <p:cTn id="113" presetID="2" presetClass="entr" presetSubtype="4" fill="hold" nodeType="withEffect">
                                  <p:stCondLst>
                                    <p:cond delay="0"/>
                                  </p:stCondLst>
                                  <p:childTnLst>
                                    <p:set>
                                      <p:cBhvr>
                                        <p:cTn id="114" dur="1" fill="hold">
                                          <p:stCondLst>
                                            <p:cond delay="0"/>
                                          </p:stCondLst>
                                        </p:cTn>
                                        <p:tgtEl>
                                          <p:spTgt spid="48"/>
                                        </p:tgtEl>
                                        <p:attrNameLst>
                                          <p:attrName>style.visibility</p:attrName>
                                        </p:attrNameLst>
                                      </p:cBhvr>
                                      <p:to>
                                        <p:strVal val="visible"/>
                                      </p:to>
                                    </p:set>
                                    <p:anim calcmode="lin" valueType="num">
                                      <p:cBhvr additive="base">
                                        <p:cTn id="115" dur="1000" fill="hold"/>
                                        <p:tgtEl>
                                          <p:spTgt spid="48"/>
                                        </p:tgtEl>
                                        <p:attrNameLst>
                                          <p:attrName>ppt_x</p:attrName>
                                        </p:attrNameLst>
                                      </p:cBhvr>
                                      <p:tavLst>
                                        <p:tav tm="0">
                                          <p:val>
                                            <p:strVal val="#ppt_x"/>
                                          </p:val>
                                        </p:tav>
                                        <p:tav tm="100000">
                                          <p:val>
                                            <p:strVal val="#ppt_x"/>
                                          </p:val>
                                        </p:tav>
                                      </p:tavLst>
                                    </p:anim>
                                    <p:anim calcmode="lin" valueType="num">
                                      <p:cBhvr additive="base">
                                        <p:cTn id="116" dur="10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17" fill="hold" nodeType="clickPar">
                      <p:stCondLst>
                        <p:cond delay="indefinite"/>
                      </p:stCondLst>
                      <p:childTnLst>
                        <p:par>
                          <p:cTn id="118" fill="hold" nodeType="withGroup">
                            <p:stCondLst>
                              <p:cond delay="0"/>
                            </p:stCondLst>
                            <p:childTnLst>
                              <p:par>
                                <p:cTn id="119" presetID="9" presetClass="emph" presetSubtype="0" nodeType="clickEffect">
                                  <p:stCondLst>
                                    <p:cond delay="0"/>
                                  </p:stCondLst>
                                  <p:childTnLst>
                                    <p:set>
                                      <p:cBhvr rctx="PPT">
                                        <p:cTn id="120" dur="indefinite"/>
                                        <p:tgtEl>
                                          <p:spTgt spid="48"/>
                                        </p:tgtEl>
                                        <p:attrNameLst>
                                          <p:attrName>style.opacity</p:attrName>
                                        </p:attrNameLst>
                                      </p:cBhvr>
                                      <p:to>
                                        <p:strVal val="0.5"/>
                                      </p:to>
                                    </p:set>
                                    <p:animEffect filter="image" prLst="opacity: 0.5">
                                      <p:cBhvr rctx="IE">
                                        <p:cTn id="121" dur="indefinite"/>
                                        <p:tgtEl>
                                          <p:spTgt spid="48"/>
                                        </p:tgtEl>
                                      </p:cBhvr>
                                    </p:animEffect>
                                  </p:childTnLst>
                                </p:cTn>
                              </p:par>
                              <p:par>
                                <p:cTn id="122" presetID="2" presetClass="entr" presetSubtype="4" fill="hold" nodeType="withEffect">
                                  <p:stCondLst>
                                    <p:cond delay="0"/>
                                  </p:stCondLst>
                                  <p:childTnLst>
                                    <p:set>
                                      <p:cBhvr>
                                        <p:cTn id="123" dur="1" fill="hold">
                                          <p:stCondLst>
                                            <p:cond delay="0"/>
                                          </p:stCondLst>
                                        </p:cTn>
                                        <p:tgtEl>
                                          <p:spTgt spid="49"/>
                                        </p:tgtEl>
                                        <p:attrNameLst>
                                          <p:attrName>style.visibility</p:attrName>
                                        </p:attrNameLst>
                                      </p:cBhvr>
                                      <p:to>
                                        <p:strVal val="visible"/>
                                      </p:to>
                                    </p:set>
                                    <p:anim calcmode="lin" valueType="num">
                                      <p:cBhvr additive="base">
                                        <p:cTn id="124" dur="1000" fill="hold"/>
                                        <p:tgtEl>
                                          <p:spTgt spid="49"/>
                                        </p:tgtEl>
                                        <p:attrNameLst>
                                          <p:attrName>ppt_x</p:attrName>
                                        </p:attrNameLst>
                                      </p:cBhvr>
                                      <p:tavLst>
                                        <p:tav tm="0">
                                          <p:val>
                                            <p:strVal val="#ppt_x"/>
                                          </p:val>
                                        </p:tav>
                                        <p:tav tm="100000">
                                          <p:val>
                                            <p:strVal val="#ppt_x"/>
                                          </p:val>
                                        </p:tav>
                                      </p:tavLst>
                                    </p:anim>
                                    <p:anim calcmode="lin" valueType="num">
                                      <p:cBhvr additive="base">
                                        <p:cTn id="125" dur="10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126" fill="hold" nodeType="clickPar">
                      <p:stCondLst>
                        <p:cond delay="indefinite"/>
                      </p:stCondLst>
                      <p:childTnLst>
                        <p:par>
                          <p:cTn id="127" fill="hold" nodeType="withGroup">
                            <p:stCondLst>
                              <p:cond delay="0"/>
                            </p:stCondLst>
                            <p:childTnLst>
                              <p:par>
                                <p:cTn id="128" presetID="9" presetClass="emph" presetSubtype="0" nodeType="clickEffect">
                                  <p:stCondLst>
                                    <p:cond delay="0"/>
                                  </p:stCondLst>
                                  <p:childTnLst>
                                    <p:set>
                                      <p:cBhvr rctx="PPT">
                                        <p:cTn id="129" dur="indefinite"/>
                                        <p:tgtEl>
                                          <p:spTgt spid="49"/>
                                        </p:tgtEl>
                                        <p:attrNameLst>
                                          <p:attrName>style.opacity</p:attrName>
                                        </p:attrNameLst>
                                      </p:cBhvr>
                                      <p:to>
                                        <p:strVal val="0.5"/>
                                      </p:to>
                                    </p:set>
                                    <p:animEffect filter="image" prLst="opacity: 0.5">
                                      <p:cBhvr rctx="IE">
                                        <p:cTn id="130" dur="indefinite"/>
                                        <p:tgtEl>
                                          <p:spTgt spid="49"/>
                                        </p:tgtEl>
                                      </p:cBhvr>
                                    </p:animEffect>
                                  </p:childTnLst>
                                </p:cTn>
                              </p:par>
                              <p:par>
                                <p:cTn id="131" presetID="2" presetClass="entr" presetSubtype="4" fill="hold" nodeType="withEffect">
                                  <p:stCondLst>
                                    <p:cond delay="0"/>
                                  </p:stCondLst>
                                  <p:childTnLst>
                                    <p:set>
                                      <p:cBhvr>
                                        <p:cTn id="132" dur="1" fill="hold">
                                          <p:stCondLst>
                                            <p:cond delay="0"/>
                                          </p:stCondLst>
                                        </p:cTn>
                                        <p:tgtEl>
                                          <p:spTgt spid="50"/>
                                        </p:tgtEl>
                                        <p:attrNameLst>
                                          <p:attrName>style.visibility</p:attrName>
                                        </p:attrNameLst>
                                      </p:cBhvr>
                                      <p:to>
                                        <p:strVal val="visible"/>
                                      </p:to>
                                    </p:set>
                                    <p:anim calcmode="lin" valueType="num">
                                      <p:cBhvr additive="base">
                                        <p:cTn id="133" dur="1000" fill="hold"/>
                                        <p:tgtEl>
                                          <p:spTgt spid="50"/>
                                        </p:tgtEl>
                                        <p:attrNameLst>
                                          <p:attrName>ppt_x</p:attrName>
                                        </p:attrNameLst>
                                      </p:cBhvr>
                                      <p:tavLst>
                                        <p:tav tm="0">
                                          <p:val>
                                            <p:strVal val="#ppt_x"/>
                                          </p:val>
                                        </p:tav>
                                        <p:tav tm="100000">
                                          <p:val>
                                            <p:strVal val="#ppt_x"/>
                                          </p:val>
                                        </p:tav>
                                      </p:tavLst>
                                    </p:anim>
                                    <p:anim calcmode="lin" valueType="num">
                                      <p:cBhvr additive="base">
                                        <p:cTn id="134" dur="10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135" fill="hold" nodeType="clickPar">
                      <p:stCondLst>
                        <p:cond delay="indefinite"/>
                      </p:stCondLst>
                      <p:childTnLst>
                        <p:par>
                          <p:cTn id="136" fill="hold" nodeType="withGroup">
                            <p:stCondLst>
                              <p:cond delay="0"/>
                            </p:stCondLst>
                            <p:childTnLst>
                              <p:par>
                                <p:cTn id="137" presetID="9" presetClass="emph" presetSubtype="0" nodeType="clickEffect">
                                  <p:stCondLst>
                                    <p:cond delay="0"/>
                                  </p:stCondLst>
                                  <p:childTnLst>
                                    <p:set>
                                      <p:cBhvr rctx="PPT">
                                        <p:cTn id="138" dur="indefinite"/>
                                        <p:tgtEl>
                                          <p:spTgt spid="50"/>
                                        </p:tgtEl>
                                        <p:attrNameLst>
                                          <p:attrName>style.opacity</p:attrName>
                                        </p:attrNameLst>
                                      </p:cBhvr>
                                      <p:to>
                                        <p:strVal val="0.5"/>
                                      </p:to>
                                    </p:set>
                                    <p:animEffect filter="image" prLst="opacity: 0.5">
                                      <p:cBhvr rctx="IE">
                                        <p:cTn id="139" dur="indefinite"/>
                                        <p:tgtEl>
                                          <p:spTgt spid="50"/>
                                        </p:tgtEl>
                                      </p:cBhvr>
                                    </p:animEffect>
                                  </p:childTnLst>
                                </p:cTn>
                              </p:par>
                              <p:par>
                                <p:cTn id="140" presetID="2" presetClass="entr" presetSubtype="4" fill="hold" nodeType="withEffect">
                                  <p:stCondLst>
                                    <p:cond delay="0"/>
                                  </p:stCondLst>
                                  <p:childTnLst>
                                    <p:set>
                                      <p:cBhvr>
                                        <p:cTn id="141" dur="1" fill="hold">
                                          <p:stCondLst>
                                            <p:cond delay="0"/>
                                          </p:stCondLst>
                                        </p:cTn>
                                        <p:tgtEl>
                                          <p:spTgt spid="46"/>
                                        </p:tgtEl>
                                        <p:attrNameLst>
                                          <p:attrName>style.visibility</p:attrName>
                                        </p:attrNameLst>
                                      </p:cBhvr>
                                      <p:to>
                                        <p:strVal val="visible"/>
                                      </p:to>
                                    </p:set>
                                    <p:anim calcmode="lin" valueType="num">
                                      <p:cBhvr additive="base">
                                        <p:cTn id="142" dur="1000" fill="hold"/>
                                        <p:tgtEl>
                                          <p:spTgt spid="46"/>
                                        </p:tgtEl>
                                        <p:attrNameLst>
                                          <p:attrName>ppt_x</p:attrName>
                                        </p:attrNameLst>
                                      </p:cBhvr>
                                      <p:tavLst>
                                        <p:tav tm="0">
                                          <p:val>
                                            <p:strVal val="#ppt_x"/>
                                          </p:val>
                                        </p:tav>
                                        <p:tav tm="100000">
                                          <p:val>
                                            <p:strVal val="#ppt_x"/>
                                          </p:val>
                                        </p:tav>
                                      </p:tavLst>
                                    </p:anim>
                                    <p:anim calcmode="lin" valueType="num">
                                      <p:cBhvr additive="base">
                                        <p:cTn id="143" dur="10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144" fill="hold" nodeType="clickPar">
                      <p:stCondLst>
                        <p:cond delay="indefinite"/>
                      </p:stCondLst>
                      <p:childTnLst>
                        <p:par>
                          <p:cTn id="145" fill="hold" nodeType="withGroup">
                            <p:stCondLst>
                              <p:cond delay="0"/>
                            </p:stCondLst>
                            <p:childTnLst>
                              <p:par>
                                <p:cTn id="146" presetID="9" presetClass="emph" presetSubtype="0" nodeType="clickEffect">
                                  <p:stCondLst>
                                    <p:cond delay="0"/>
                                  </p:stCondLst>
                                  <p:childTnLst>
                                    <p:set>
                                      <p:cBhvr rctx="PPT">
                                        <p:cTn id="147" dur="indefinite"/>
                                        <p:tgtEl>
                                          <p:spTgt spid="46"/>
                                        </p:tgtEl>
                                        <p:attrNameLst>
                                          <p:attrName>style.opacity</p:attrName>
                                        </p:attrNameLst>
                                      </p:cBhvr>
                                      <p:to>
                                        <p:strVal val="0.5"/>
                                      </p:to>
                                    </p:set>
                                    <p:animEffect filter="image" prLst="opacity: 0.5">
                                      <p:cBhvr rctx="IE">
                                        <p:cTn id="148" dur="indefinite"/>
                                        <p:tgtEl>
                                          <p:spTgt spid="46"/>
                                        </p:tgtEl>
                                      </p:cBhvr>
                                    </p:animEffect>
                                  </p:childTnLst>
                                </p:cTn>
                              </p:par>
                              <p:par>
                                <p:cTn id="149" presetID="2" presetClass="entr" presetSubtype="4" fill="hold" nodeType="withEffect">
                                  <p:stCondLst>
                                    <p:cond delay="0"/>
                                  </p:stCondLst>
                                  <p:childTnLst>
                                    <p:set>
                                      <p:cBhvr>
                                        <p:cTn id="150" dur="1" fill="hold">
                                          <p:stCondLst>
                                            <p:cond delay="0"/>
                                          </p:stCondLst>
                                        </p:cTn>
                                        <p:tgtEl>
                                          <p:spTgt spid="45"/>
                                        </p:tgtEl>
                                        <p:attrNameLst>
                                          <p:attrName>style.visibility</p:attrName>
                                        </p:attrNameLst>
                                      </p:cBhvr>
                                      <p:to>
                                        <p:strVal val="visible"/>
                                      </p:to>
                                    </p:set>
                                    <p:anim calcmode="lin" valueType="num">
                                      <p:cBhvr additive="base">
                                        <p:cTn id="151" dur="1000" fill="hold"/>
                                        <p:tgtEl>
                                          <p:spTgt spid="45"/>
                                        </p:tgtEl>
                                        <p:attrNameLst>
                                          <p:attrName>ppt_x</p:attrName>
                                        </p:attrNameLst>
                                      </p:cBhvr>
                                      <p:tavLst>
                                        <p:tav tm="0">
                                          <p:val>
                                            <p:strVal val="#ppt_x"/>
                                          </p:val>
                                        </p:tav>
                                        <p:tav tm="100000">
                                          <p:val>
                                            <p:strVal val="#ppt_x"/>
                                          </p:val>
                                        </p:tav>
                                      </p:tavLst>
                                    </p:anim>
                                    <p:anim calcmode="lin" valueType="num">
                                      <p:cBhvr additive="base">
                                        <p:cTn id="152" dur="10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153" fill="hold" nodeType="clickPar">
                      <p:stCondLst>
                        <p:cond delay="indefinite"/>
                      </p:stCondLst>
                      <p:childTnLst>
                        <p:par>
                          <p:cTn id="154" fill="hold" nodeType="withGroup">
                            <p:stCondLst>
                              <p:cond delay="0"/>
                            </p:stCondLst>
                            <p:childTnLst>
                              <p:par>
                                <p:cTn id="155" presetID="9" presetClass="emph" presetSubtype="0" nodeType="clickEffect">
                                  <p:stCondLst>
                                    <p:cond delay="0"/>
                                  </p:stCondLst>
                                  <p:childTnLst>
                                    <p:set>
                                      <p:cBhvr rctx="PPT">
                                        <p:cTn id="156" dur="indefinite"/>
                                        <p:tgtEl>
                                          <p:spTgt spid="45"/>
                                        </p:tgtEl>
                                        <p:attrNameLst>
                                          <p:attrName>style.opacity</p:attrName>
                                        </p:attrNameLst>
                                      </p:cBhvr>
                                      <p:to>
                                        <p:strVal val="0.5"/>
                                      </p:to>
                                    </p:set>
                                    <p:animEffect filter="image" prLst="opacity: 0.5">
                                      <p:cBhvr rctx="IE">
                                        <p:cTn id="157" dur="indefinite"/>
                                        <p:tgtEl>
                                          <p:spTgt spid="45"/>
                                        </p:tgtEl>
                                      </p:cBhvr>
                                    </p:animEffect>
                                  </p:childTnLst>
                                </p:cTn>
                              </p:par>
                              <p:par>
                                <p:cTn id="158" presetID="2" presetClass="entr" presetSubtype="8" fill="hold" nodeType="withEffect">
                                  <p:stCondLst>
                                    <p:cond delay="0"/>
                                  </p:stCondLst>
                                  <p:childTnLst>
                                    <p:set>
                                      <p:cBhvr>
                                        <p:cTn id="159" dur="1" fill="hold">
                                          <p:stCondLst>
                                            <p:cond delay="0"/>
                                          </p:stCondLst>
                                        </p:cTn>
                                        <p:tgtEl>
                                          <p:spTgt spid="3"/>
                                        </p:tgtEl>
                                        <p:attrNameLst>
                                          <p:attrName>style.visibility</p:attrName>
                                        </p:attrNameLst>
                                      </p:cBhvr>
                                      <p:to>
                                        <p:strVal val="visible"/>
                                      </p:to>
                                    </p:set>
                                    <p:anim calcmode="lin" valueType="num">
                                      <p:cBhvr additive="base">
                                        <p:cTn id="160" dur="1000" fill="hold"/>
                                        <p:tgtEl>
                                          <p:spTgt spid="3"/>
                                        </p:tgtEl>
                                        <p:attrNameLst>
                                          <p:attrName>ppt_x</p:attrName>
                                        </p:attrNameLst>
                                      </p:cBhvr>
                                      <p:tavLst>
                                        <p:tav tm="0">
                                          <p:val>
                                            <p:strVal val="0-#ppt_w/2"/>
                                          </p:val>
                                        </p:tav>
                                        <p:tav tm="100000">
                                          <p:val>
                                            <p:strVal val="#ppt_x"/>
                                          </p:val>
                                        </p:tav>
                                      </p:tavLst>
                                    </p:anim>
                                    <p:anim calcmode="lin" valueType="num">
                                      <p:cBhvr additive="base">
                                        <p:cTn id="161"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571</Words>
  <Application>Microsoft Office PowerPoint</Application>
  <PresentationFormat>On-screen Show (4:3)</PresentationFormat>
  <Paragraphs>38</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Default Design</vt:lpstr>
      <vt:lpstr>PowerPoint Presentation</vt:lpstr>
    </vt:vector>
  </TitlesOfParts>
  <Company>Private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Winbow</dc:creator>
  <cp:lastModifiedBy>Sarah Winbow</cp:lastModifiedBy>
  <cp:revision>14</cp:revision>
  <dcterms:created xsi:type="dcterms:W3CDTF">2010-10-28T12:51:32Z</dcterms:created>
  <dcterms:modified xsi:type="dcterms:W3CDTF">2023-01-24T13:22:16Z</dcterms:modified>
</cp:coreProperties>
</file>