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5"/>
  </p:notesMasterIdLst>
  <p:sldIdLst>
    <p:sldId id="264" r:id="rId2"/>
    <p:sldId id="265" r:id="rId3"/>
    <p:sldId id="267" r:id="rId4"/>
  </p:sldIdLst>
  <p:sldSz cx="9144000" cy="6858000" type="screen4x3"/>
  <p:notesSz cx="6858000" cy="9144000"/>
  <p:defaultTextStyle>
    <a:defPPr>
      <a:defRPr lang="en-GB"/>
    </a:defPPr>
    <a:lvl1pPr algn="l" rtl="0" fontAlgn="base">
      <a:spcBef>
        <a:spcPct val="0"/>
      </a:spcBef>
      <a:spcAft>
        <a:spcPct val="0"/>
      </a:spcAft>
      <a:defRPr b="1" kern="1200">
        <a:solidFill>
          <a:schemeClr val="tx1"/>
        </a:solidFill>
        <a:effectLst>
          <a:outerShdw blurRad="38100" dist="38100" dir="2700000" algn="tl">
            <a:srgbClr val="000000">
              <a:alpha val="43137"/>
            </a:srgbClr>
          </a:outerShdw>
        </a:effectLst>
        <a:latin typeface="Arial" charset="0"/>
        <a:ea typeface="+mn-ea"/>
        <a:cs typeface="+mn-cs"/>
      </a:defRPr>
    </a:lvl1pPr>
    <a:lvl2pPr marL="457200" algn="l" rtl="0" fontAlgn="base">
      <a:spcBef>
        <a:spcPct val="0"/>
      </a:spcBef>
      <a:spcAft>
        <a:spcPct val="0"/>
      </a:spcAft>
      <a:defRPr b="1" kern="1200">
        <a:solidFill>
          <a:schemeClr val="tx1"/>
        </a:solidFill>
        <a:effectLst>
          <a:outerShdw blurRad="38100" dist="38100" dir="2700000" algn="tl">
            <a:srgbClr val="000000">
              <a:alpha val="43137"/>
            </a:srgbClr>
          </a:outerShdw>
        </a:effectLst>
        <a:latin typeface="Arial" charset="0"/>
        <a:ea typeface="+mn-ea"/>
        <a:cs typeface="+mn-cs"/>
      </a:defRPr>
    </a:lvl2pPr>
    <a:lvl3pPr marL="914400" algn="l" rtl="0" fontAlgn="base">
      <a:spcBef>
        <a:spcPct val="0"/>
      </a:spcBef>
      <a:spcAft>
        <a:spcPct val="0"/>
      </a:spcAft>
      <a:defRPr b="1" kern="1200">
        <a:solidFill>
          <a:schemeClr val="tx1"/>
        </a:solidFill>
        <a:effectLst>
          <a:outerShdw blurRad="38100" dist="38100" dir="2700000" algn="tl">
            <a:srgbClr val="000000">
              <a:alpha val="43137"/>
            </a:srgbClr>
          </a:outerShdw>
        </a:effectLst>
        <a:latin typeface="Arial" charset="0"/>
        <a:ea typeface="+mn-ea"/>
        <a:cs typeface="+mn-cs"/>
      </a:defRPr>
    </a:lvl3pPr>
    <a:lvl4pPr marL="1371600" algn="l" rtl="0" fontAlgn="base">
      <a:spcBef>
        <a:spcPct val="0"/>
      </a:spcBef>
      <a:spcAft>
        <a:spcPct val="0"/>
      </a:spcAft>
      <a:defRPr b="1" kern="1200">
        <a:solidFill>
          <a:schemeClr val="tx1"/>
        </a:solidFill>
        <a:effectLst>
          <a:outerShdw blurRad="38100" dist="38100" dir="2700000" algn="tl">
            <a:srgbClr val="000000">
              <a:alpha val="43137"/>
            </a:srgbClr>
          </a:outerShdw>
        </a:effectLst>
        <a:latin typeface="Arial" charset="0"/>
        <a:ea typeface="+mn-ea"/>
        <a:cs typeface="+mn-cs"/>
      </a:defRPr>
    </a:lvl4pPr>
    <a:lvl5pPr marL="1828800" algn="l" rtl="0" fontAlgn="base">
      <a:spcBef>
        <a:spcPct val="0"/>
      </a:spcBef>
      <a:spcAft>
        <a:spcPct val="0"/>
      </a:spcAft>
      <a:defRPr b="1" kern="1200">
        <a:solidFill>
          <a:schemeClr val="tx1"/>
        </a:solidFill>
        <a:effectLst>
          <a:outerShdw blurRad="38100" dist="38100" dir="2700000" algn="tl">
            <a:srgbClr val="000000">
              <a:alpha val="43137"/>
            </a:srgbClr>
          </a:outerShdw>
        </a:effectLst>
        <a:latin typeface="Arial" charset="0"/>
        <a:ea typeface="+mn-ea"/>
        <a:cs typeface="+mn-cs"/>
      </a:defRPr>
    </a:lvl5pPr>
    <a:lvl6pPr marL="2286000" algn="l" defTabSz="914400" rtl="0" eaLnBrk="1" latinLnBrk="0" hangingPunct="1">
      <a:defRPr b="1" kern="1200">
        <a:solidFill>
          <a:schemeClr val="tx1"/>
        </a:solidFill>
        <a:effectLst>
          <a:outerShdw blurRad="38100" dist="38100" dir="2700000" algn="tl">
            <a:srgbClr val="000000">
              <a:alpha val="43137"/>
            </a:srgbClr>
          </a:outerShdw>
        </a:effectLst>
        <a:latin typeface="Arial" charset="0"/>
        <a:ea typeface="+mn-ea"/>
        <a:cs typeface="+mn-cs"/>
      </a:defRPr>
    </a:lvl6pPr>
    <a:lvl7pPr marL="2743200" algn="l" defTabSz="914400" rtl="0" eaLnBrk="1" latinLnBrk="0" hangingPunct="1">
      <a:defRPr b="1" kern="1200">
        <a:solidFill>
          <a:schemeClr val="tx1"/>
        </a:solidFill>
        <a:effectLst>
          <a:outerShdw blurRad="38100" dist="38100" dir="2700000" algn="tl">
            <a:srgbClr val="000000">
              <a:alpha val="43137"/>
            </a:srgbClr>
          </a:outerShdw>
        </a:effectLst>
        <a:latin typeface="Arial" charset="0"/>
        <a:ea typeface="+mn-ea"/>
        <a:cs typeface="+mn-cs"/>
      </a:defRPr>
    </a:lvl7pPr>
    <a:lvl8pPr marL="3200400" algn="l" defTabSz="914400" rtl="0" eaLnBrk="1" latinLnBrk="0" hangingPunct="1">
      <a:defRPr b="1" kern="1200">
        <a:solidFill>
          <a:schemeClr val="tx1"/>
        </a:solidFill>
        <a:effectLst>
          <a:outerShdw blurRad="38100" dist="38100" dir="2700000" algn="tl">
            <a:srgbClr val="000000">
              <a:alpha val="43137"/>
            </a:srgbClr>
          </a:outerShdw>
        </a:effectLst>
        <a:latin typeface="Arial" charset="0"/>
        <a:ea typeface="+mn-ea"/>
        <a:cs typeface="+mn-cs"/>
      </a:defRPr>
    </a:lvl8pPr>
    <a:lvl9pPr marL="3657600" algn="l" defTabSz="914400" rtl="0" eaLnBrk="1" latinLnBrk="0" hangingPunct="1">
      <a:defRPr b="1" kern="1200">
        <a:solidFill>
          <a:schemeClr val="tx1"/>
        </a:solidFill>
        <a:effectLst>
          <a:outerShdw blurRad="38100" dist="38100" dir="2700000" algn="tl">
            <a:srgbClr val="000000">
              <a:alpha val="43137"/>
            </a:srgbClr>
          </a:outerShdw>
        </a:effectLst>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C0C0C0"/>
    <a:srgbClr val="663300"/>
    <a:srgbClr val="FFFF66"/>
    <a:srgbClr val="FF6600"/>
    <a:srgbClr val="00CC66"/>
    <a:srgbClr val="96969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p:cViewPr>
        <p:scale>
          <a:sx n="60" d="100"/>
          <a:sy n="60" d="100"/>
        </p:scale>
        <p:origin x="904" y="11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Winbow" userId="0be7de7bf090bb30" providerId="LiveId" clId="{23019225-7B88-4463-AEEE-D5C5DB4AA314}"/>
    <pc:docChg chg="modSld">
      <pc:chgData name="Sarah Winbow" userId="0be7de7bf090bb30" providerId="LiveId" clId="{23019225-7B88-4463-AEEE-D5C5DB4AA314}" dt="2024-01-23T13:41:12.976" v="19" actId="207"/>
      <pc:docMkLst>
        <pc:docMk/>
      </pc:docMkLst>
      <pc:sldChg chg="delSp modSp modAnim">
        <pc:chgData name="Sarah Winbow" userId="0be7de7bf090bb30" providerId="LiveId" clId="{23019225-7B88-4463-AEEE-D5C5DB4AA314}" dt="2024-01-23T13:39:55.781" v="12" actId="1076"/>
        <pc:sldMkLst>
          <pc:docMk/>
          <pc:sldMk cId="0" sldId="264"/>
        </pc:sldMkLst>
        <pc:grpChg chg="del">
          <ac:chgData name="Sarah Winbow" userId="0be7de7bf090bb30" providerId="LiveId" clId="{23019225-7B88-4463-AEEE-D5C5DB4AA314}" dt="2024-01-23T13:39:46.837" v="11" actId="478"/>
          <ac:grpSpMkLst>
            <pc:docMk/>
            <pc:sldMk cId="0" sldId="264"/>
            <ac:grpSpMk id="3" creationId="{00000000-0000-0000-0000-000000000000}"/>
          </ac:grpSpMkLst>
        </pc:grpChg>
        <pc:picChg chg="mod">
          <ac:chgData name="Sarah Winbow" userId="0be7de7bf090bb30" providerId="LiveId" clId="{23019225-7B88-4463-AEEE-D5C5DB4AA314}" dt="2024-01-23T13:39:55.781" v="12" actId="1076"/>
          <ac:picMkLst>
            <pc:docMk/>
            <pc:sldMk cId="0" sldId="264"/>
            <ac:picMk id="91173" creationId="{00000000-0000-0000-0000-000000000000}"/>
          </ac:picMkLst>
        </pc:picChg>
      </pc:sldChg>
      <pc:sldChg chg="delSp modSp">
        <pc:chgData name="Sarah Winbow" userId="0be7de7bf090bb30" providerId="LiveId" clId="{23019225-7B88-4463-AEEE-D5C5DB4AA314}" dt="2024-01-23T13:41:12.976" v="19" actId="207"/>
        <pc:sldMkLst>
          <pc:docMk/>
          <pc:sldMk cId="0" sldId="265"/>
        </pc:sldMkLst>
        <pc:spChg chg="mod">
          <ac:chgData name="Sarah Winbow" userId="0be7de7bf090bb30" providerId="LiveId" clId="{23019225-7B88-4463-AEEE-D5C5DB4AA314}" dt="2024-01-23T13:40:17.489" v="14" actId="478"/>
          <ac:spMkLst>
            <pc:docMk/>
            <pc:sldMk cId="0" sldId="265"/>
            <ac:spMk id="36872" creationId="{00000000-0000-0000-0000-000000000000}"/>
          </ac:spMkLst>
        </pc:spChg>
        <pc:spChg chg="mod">
          <ac:chgData name="Sarah Winbow" userId="0be7de7bf090bb30" providerId="LiveId" clId="{23019225-7B88-4463-AEEE-D5C5DB4AA314}" dt="2024-01-23T13:40:28.272" v="15" actId="1076"/>
          <ac:spMkLst>
            <pc:docMk/>
            <pc:sldMk cId="0" sldId="265"/>
            <ac:spMk id="103468" creationId="{00000000-0000-0000-0000-000000000000}"/>
          </ac:spMkLst>
        </pc:spChg>
        <pc:grpChg chg="mod">
          <ac:chgData name="Sarah Winbow" userId="0be7de7bf090bb30" providerId="LiveId" clId="{23019225-7B88-4463-AEEE-D5C5DB4AA314}" dt="2024-01-23T13:41:12.976" v="19" actId="207"/>
          <ac:grpSpMkLst>
            <pc:docMk/>
            <pc:sldMk cId="0" sldId="265"/>
            <ac:grpSpMk id="6" creationId="{00000000-0000-0000-0000-000000000000}"/>
          </ac:grpSpMkLst>
        </pc:grpChg>
        <pc:grpChg chg="del mod">
          <ac:chgData name="Sarah Winbow" userId="0be7de7bf090bb30" providerId="LiveId" clId="{23019225-7B88-4463-AEEE-D5C5DB4AA314}" dt="2024-01-23T13:40:17.489" v="14" actId="478"/>
          <ac:grpSpMkLst>
            <pc:docMk/>
            <pc:sldMk cId="0" sldId="265"/>
            <ac:grpSpMk id="103430" creationId="{00000000-0000-0000-0000-000000000000}"/>
          </ac:grpSpMkLst>
        </pc:grpChg>
        <pc:picChg chg="del">
          <ac:chgData name="Sarah Winbow" userId="0be7de7bf090bb30" providerId="LiveId" clId="{23019225-7B88-4463-AEEE-D5C5DB4AA314}" dt="2024-01-23T13:40:17.489" v="14" actId="478"/>
          <ac:picMkLst>
            <pc:docMk/>
            <pc:sldMk cId="0" sldId="265"/>
            <ac:picMk id="103431" creationId="{00000000-0000-0000-0000-000000000000}"/>
          </ac:picMkLst>
        </pc:picChg>
        <pc:picChg chg="mod">
          <ac:chgData name="Sarah Winbow" userId="0be7de7bf090bb30" providerId="LiveId" clId="{23019225-7B88-4463-AEEE-D5C5DB4AA314}" dt="2024-01-23T13:40:28.272" v="15" actId="1076"/>
          <ac:picMkLst>
            <pc:docMk/>
            <pc:sldMk cId="0" sldId="265"/>
            <ac:picMk id="103467" creationId="{00000000-0000-0000-0000-000000000000}"/>
          </ac:picMkLst>
        </pc:picChg>
      </pc:sldChg>
      <pc:sldChg chg="delSp modSp">
        <pc:chgData name="Sarah Winbow" userId="0be7de7bf090bb30" providerId="LiveId" clId="{23019225-7B88-4463-AEEE-D5C5DB4AA314}" dt="2024-01-23T13:40:46.132" v="18" actId="1076"/>
        <pc:sldMkLst>
          <pc:docMk/>
          <pc:sldMk cId="882231873" sldId="267"/>
        </pc:sldMkLst>
        <pc:grpChg chg="del">
          <ac:chgData name="Sarah Winbow" userId="0be7de7bf090bb30" providerId="LiveId" clId="{23019225-7B88-4463-AEEE-D5C5DB4AA314}" dt="2024-01-23T13:40:39.368" v="17" actId="478"/>
          <ac:grpSpMkLst>
            <pc:docMk/>
            <pc:sldMk cId="882231873" sldId="267"/>
            <ac:grpSpMk id="105479" creationId="{00000000-0000-0000-0000-000000000000}"/>
          </ac:grpSpMkLst>
        </pc:grpChg>
        <pc:picChg chg="mod">
          <ac:chgData name="Sarah Winbow" userId="0be7de7bf090bb30" providerId="LiveId" clId="{23019225-7B88-4463-AEEE-D5C5DB4AA314}" dt="2024-01-23T13:40:46.132" v="18" actId="1076"/>
          <ac:picMkLst>
            <pc:docMk/>
            <pc:sldMk cId="882231873" sldId="267"/>
            <ac:picMk id="49"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effectLst/>
              </a:defRPr>
            </a:lvl1pPr>
          </a:lstStyle>
          <a:p>
            <a:endParaRPr lang="en-US" altLang="en-US"/>
          </a:p>
        </p:txBody>
      </p:sp>
      <p:sp>
        <p:nvSpPr>
          <p:cNvPr id="10137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effectLst/>
              </a:defRPr>
            </a:lvl1pPr>
          </a:lstStyle>
          <a:p>
            <a:endParaRPr lang="en-US" altLang="en-US"/>
          </a:p>
        </p:txBody>
      </p:sp>
      <p:sp>
        <p:nvSpPr>
          <p:cNvPr id="1013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138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138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effectLst/>
              </a:defRPr>
            </a:lvl1pPr>
          </a:lstStyle>
          <a:p>
            <a:endParaRPr lang="en-US" altLang="en-US"/>
          </a:p>
        </p:txBody>
      </p:sp>
      <p:sp>
        <p:nvSpPr>
          <p:cNvPr id="10138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effectLst/>
              </a:defRPr>
            </a:lvl1pPr>
          </a:lstStyle>
          <a:p>
            <a:fld id="{C1460131-2AF6-47D5-82C8-7267D7C801F7}" type="slidenum">
              <a:rPr lang="en-US" altLang="en-US"/>
              <a:pPr/>
              <a:t>‹#›</a:t>
            </a:fld>
            <a:endParaRPr lang="en-US" altLang="en-US"/>
          </a:p>
        </p:txBody>
      </p:sp>
    </p:spTree>
    <p:extLst>
      <p:ext uri="{BB962C8B-B14F-4D97-AF65-F5344CB8AC3E}">
        <p14:creationId xmlns:p14="http://schemas.microsoft.com/office/powerpoint/2010/main" val="265526287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mn-ea"/>
        <a:cs typeface="+mn-cs"/>
      </a:defRPr>
    </a:lvl1pPr>
    <a:lvl2pPr marL="457200" algn="l" rtl="0" fontAlgn="base">
      <a:spcBef>
        <a:spcPct val="30000"/>
      </a:spcBef>
      <a:spcAft>
        <a:spcPct val="0"/>
      </a:spcAft>
      <a:defRPr kumimoji="1" sz="1200" kern="1200">
        <a:solidFill>
          <a:schemeClr val="tx1"/>
        </a:solidFill>
        <a:latin typeface="Arial" charset="0"/>
        <a:ea typeface="+mn-ea"/>
        <a:cs typeface="+mn-cs"/>
      </a:defRPr>
    </a:lvl2pPr>
    <a:lvl3pPr marL="914400" algn="l" rtl="0" fontAlgn="base">
      <a:spcBef>
        <a:spcPct val="30000"/>
      </a:spcBef>
      <a:spcAft>
        <a:spcPct val="0"/>
      </a:spcAft>
      <a:defRPr kumimoji="1" sz="1200" kern="1200">
        <a:solidFill>
          <a:schemeClr val="tx1"/>
        </a:solidFill>
        <a:latin typeface="Arial" charset="0"/>
        <a:ea typeface="+mn-ea"/>
        <a:cs typeface="+mn-cs"/>
      </a:defRPr>
    </a:lvl3pPr>
    <a:lvl4pPr marL="1371600" algn="l" rtl="0" fontAlgn="base">
      <a:spcBef>
        <a:spcPct val="30000"/>
      </a:spcBef>
      <a:spcAft>
        <a:spcPct val="0"/>
      </a:spcAft>
      <a:defRPr kumimoji="1" sz="1200" kern="1200">
        <a:solidFill>
          <a:schemeClr val="tx1"/>
        </a:solidFill>
        <a:latin typeface="Arial" charset="0"/>
        <a:ea typeface="+mn-ea"/>
        <a:cs typeface="+mn-cs"/>
      </a:defRPr>
    </a:lvl4pPr>
    <a:lvl5pPr marL="1828800" algn="l" rtl="0" fontAlgn="base">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6E9326-D23C-408D-B920-027A5B06FB6F}" type="slidenum">
              <a:rPr lang="en-US" altLang="en-US"/>
              <a:pPr/>
              <a:t>1</a:t>
            </a:fld>
            <a:endParaRPr lang="en-US" altLang="en-US"/>
          </a:p>
        </p:txBody>
      </p:sp>
      <p:sp>
        <p:nvSpPr>
          <p:cNvPr id="102402" name="Rectangle 2"/>
          <p:cNvSpPr>
            <a:spLocks noGrp="1" noChangeArrowheads="1"/>
          </p:cNvSpPr>
          <p:nvPr>
            <p:ph type="body" idx="1"/>
          </p:nvPr>
        </p:nvSpPr>
        <p:spPr/>
        <p:txBody>
          <a:bodyPr/>
          <a:lstStyle/>
          <a:p>
            <a:endParaRPr lang="en-US" altLang="en-US"/>
          </a:p>
        </p:txBody>
      </p:sp>
      <p:sp>
        <p:nvSpPr>
          <p:cNvPr id="102403" name="Rectangle 3"/>
          <p:cNvSpPr>
            <a:spLocks/>
          </p:cNvSpPr>
          <p:nvPr/>
        </p:nvSpPr>
        <p:spPr bwMode="auto">
          <a:xfrm>
            <a:off x="188913" y="611188"/>
            <a:ext cx="6553200" cy="828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30000"/>
              </a:spcBef>
              <a:defRPr kumimoji="1" sz="1200">
                <a:solidFill>
                  <a:schemeClr val="tx1"/>
                </a:solidFill>
                <a:latin typeface="Arial" charset="0"/>
              </a:defRPr>
            </a:lvl1pPr>
            <a:lvl2pPr marL="685800" indent="-228600">
              <a:spcBef>
                <a:spcPct val="30000"/>
              </a:spcBef>
              <a:defRPr kumimoji="1" sz="1200">
                <a:solidFill>
                  <a:schemeClr val="tx1"/>
                </a:solidFill>
                <a:latin typeface="Arial" charset="0"/>
              </a:defRPr>
            </a:lvl2pPr>
            <a:lvl3pPr marL="1143000" indent="-228600">
              <a:spcBef>
                <a:spcPct val="30000"/>
              </a:spcBef>
              <a:defRPr kumimoji="1" sz="1200">
                <a:solidFill>
                  <a:schemeClr val="tx1"/>
                </a:solidFill>
                <a:latin typeface="Arial" charset="0"/>
              </a:defRPr>
            </a:lvl3pPr>
            <a:lvl4pPr marL="1600200" indent="-228600">
              <a:spcBef>
                <a:spcPct val="30000"/>
              </a:spcBef>
              <a:defRPr kumimoji="1" sz="1200">
                <a:solidFill>
                  <a:schemeClr val="tx1"/>
                </a:solidFill>
                <a:latin typeface="Arial" charset="0"/>
              </a:defRPr>
            </a:lvl4pPr>
            <a:lvl5pPr marL="2057400" indent="-228600">
              <a:spcBef>
                <a:spcPct val="30000"/>
              </a:spcBef>
              <a:defRPr kumimoji="1" sz="1200">
                <a:solidFill>
                  <a:schemeClr val="tx1"/>
                </a:solidFill>
                <a:latin typeface="Arial" charset="0"/>
              </a:defRPr>
            </a:lvl5pPr>
            <a:lvl6pPr marL="2514600" indent="-228600" fontAlgn="base">
              <a:spcBef>
                <a:spcPct val="30000"/>
              </a:spcBef>
              <a:spcAft>
                <a:spcPct val="0"/>
              </a:spcAft>
              <a:defRPr kumimoji="1" sz="1200">
                <a:solidFill>
                  <a:schemeClr val="tx1"/>
                </a:solidFill>
                <a:latin typeface="Arial" charset="0"/>
              </a:defRPr>
            </a:lvl6pPr>
            <a:lvl7pPr marL="2971800" indent="-228600" fontAlgn="base">
              <a:spcBef>
                <a:spcPct val="30000"/>
              </a:spcBef>
              <a:spcAft>
                <a:spcPct val="0"/>
              </a:spcAft>
              <a:defRPr kumimoji="1" sz="1200">
                <a:solidFill>
                  <a:schemeClr val="tx1"/>
                </a:solidFill>
                <a:latin typeface="Arial" charset="0"/>
              </a:defRPr>
            </a:lvl7pPr>
            <a:lvl8pPr marL="3429000" indent="-228600" fontAlgn="base">
              <a:spcBef>
                <a:spcPct val="30000"/>
              </a:spcBef>
              <a:spcAft>
                <a:spcPct val="0"/>
              </a:spcAft>
              <a:defRPr kumimoji="1" sz="1200">
                <a:solidFill>
                  <a:schemeClr val="tx1"/>
                </a:solidFill>
                <a:latin typeface="Arial" charset="0"/>
              </a:defRPr>
            </a:lvl8pPr>
            <a:lvl9pPr marL="3886200" indent="-228600" fontAlgn="base">
              <a:spcBef>
                <a:spcPct val="30000"/>
              </a:spcBef>
              <a:spcAft>
                <a:spcPct val="0"/>
              </a:spcAft>
              <a:defRPr kumimoji="1" sz="1200">
                <a:solidFill>
                  <a:schemeClr val="tx1"/>
                </a:solidFill>
                <a:latin typeface="Arial" charset="0"/>
              </a:defRPr>
            </a:lvl9pPr>
          </a:lstStyle>
          <a:p>
            <a:pPr>
              <a:lnSpc>
                <a:spcPct val="90000"/>
              </a:lnSpc>
            </a:pPr>
            <a:r>
              <a:rPr lang="en-GB" altLang="en-US" sz="900" i="1">
                <a:effectLst/>
              </a:rPr>
              <a:t>We’ve looked at what it means to disciple someone else, now we’re going to spend a few minutes looking at what’s going on Inside the Disciple:</a:t>
            </a:r>
          </a:p>
          <a:p>
            <a:pPr>
              <a:lnSpc>
                <a:spcPct val="90000"/>
              </a:lnSpc>
            </a:pPr>
            <a:endParaRPr lang="en-GB" altLang="en-US" sz="900" i="1">
              <a:effectLst/>
            </a:endParaRPr>
          </a:p>
          <a:p>
            <a:pPr>
              <a:lnSpc>
                <a:spcPct val="90000"/>
              </a:lnSpc>
            </a:pPr>
            <a:r>
              <a:rPr lang="en-GB" altLang="en-US" sz="900">
                <a:effectLst/>
              </a:rPr>
              <a:t>SLIDE 1: Point or refer to each part of the illustration as you teach. Explain: On every slide…</a:t>
            </a:r>
          </a:p>
          <a:p>
            <a:pPr>
              <a:lnSpc>
                <a:spcPct val="90000"/>
              </a:lnSpc>
            </a:pPr>
            <a:endParaRPr lang="en-GB" altLang="en-US" sz="900">
              <a:effectLst/>
              <a:sym typeface="Wingdings" pitchFamily="2" charset="2"/>
            </a:endParaRPr>
          </a:p>
          <a:p>
            <a:pPr>
              <a:lnSpc>
                <a:spcPct val="90000"/>
              </a:lnSpc>
              <a:buFont typeface="Wingdings" pitchFamily="2" charset="2"/>
              <a:buChar char="8"/>
            </a:pPr>
            <a:r>
              <a:rPr lang="en-GB" altLang="en-US" sz="900" b="0">
                <a:effectLst/>
              </a:rPr>
              <a:t>The outer circle represents our physical body. We relate to the world around us through the five senses: sound, smell, sight, touch and taste.</a:t>
            </a:r>
          </a:p>
          <a:p>
            <a:pPr>
              <a:lnSpc>
                <a:spcPct val="90000"/>
              </a:lnSpc>
              <a:buFont typeface="Wingdings" pitchFamily="2" charset="2"/>
              <a:buNone/>
            </a:pPr>
            <a:endParaRPr lang="en-GB" altLang="en-US" sz="900" b="0">
              <a:effectLst/>
            </a:endParaRPr>
          </a:p>
          <a:p>
            <a:pPr>
              <a:lnSpc>
                <a:spcPct val="90000"/>
              </a:lnSpc>
              <a:buFont typeface="Wingdings" pitchFamily="2" charset="2"/>
              <a:buChar char="8"/>
            </a:pPr>
            <a:r>
              <a:rPr lang="en-GB" altLang="en-US" sz="900" b="0">
                <a:effectLst/>
              </a:rPr>
              <a:t>The inner circle represents the part of us that makes up our personality and character. This is where we think, feel and make choices.</a:t>
            </a:r>
          </a:p>
          <a:p>
            <a:pPr>
              <a:lnSpc>
                <a:spcPct val="90000"/>
              </a:lnSpc>
              <a:buFont typeface="Wingdings" pitchFamily="2" charset="2"/>
              <a:buNone/>
            </a:pPr>
            <a:endParaRPr lang="en-GB" altLang="en-US" sz="900" b="0">
              <a:effectLst/>
              <a:sym typeface="Wingdings" pitchFamily="2" charset="2"/>
            </a:endParaRPr>
          </a:p>
          <a:p>
            <a:pPr>
              <a:lnSpc>
                <a:spcPct val="90000"/>
              </a:lnSpc>
              <a:buFont typeface="Wingdings" pitchFamily="2" charset="2"/>
              <a:buChar char="8"/>
            </a:pPr>
            <a:r>
              <a:rPr lang="en-GB" altLang="en-US" sz="900" b="0">
                <a:effectLst/>
              </a:rPr>
              <a:t>The heart represents our spirit. This is eternal and has the ability to relate to Father God. </a:t>
            </a:r>
          </a:p>
          <a:p>
            <a:pPr>
              <a:lnSpc>
                <a:spcPct val="90000"/>
              </a:lnSpc>
              <a:buFont typeface="Wingdings" pitchFamily="2" charset="2"/>
              <a:buChar char="8"/>
            </a:pPr>
            <a:endParaRPr lang="en-GB" altLang="en-US" sz="900" b="0">
              <a:effectLst/>
            </a:endParaRPr>
          </a:p>
          <a:p>
            <a:pPr>
              <a:lnSpc>
                <a:spcPct val="90000"/>
              </a:lnSpc>
              <a:buFont typeface="Wingdings" pitchFamily="2" charset="2"/>
              <a:buChar char="8"/>
            </a:pPr>
            <a:r>
              <a:rPr lang="en-GB" altLang="en-US" sz="900" b="0">
                <a:effectLst/>
              </a:rPr>
              <a:t>Deuteronomy 6:5 exhorts us to love God with all of our being: </a:t>
            </a:r>
            <a:r>
              <a:rPr lang="en-GB" altLang="en-US" sz="900" b="0">
                <a:effectLst/>
                <a:sym typeface="Wingdings" pitchFamily="2" charset="2"/>
              </a:rPr>
              <a:t></a:t>
            </a:r>
            <a:r>
              <a:rPr lang="en-GB" altLang="en-US" sz="900" b="0">
                <a:effectLst/>
              </a:rPr>
              <a:t> heart, </a:t>
            </a:r>
            <a:r>
              <a:rPr lang="en-GB" altLang="en-US" sz="900" b="0">
                <a:effectLst/>
                <a:sym typeface="Wingdings" pitchFamily="2" charset="2"/>
              </a:rPr>
              <a:t></a:t>
            </a:r>
            <a:r>
              <a:rPr lang="en-GB" altLang="en-US" sz="900" b="0">
                <a:effectLst/>
              </a:rPr>
              <a:t> soul and </a:t>
            </a:r>
            <a:r>
              <a:rPr lang="en-GB" altLang="en-US" sz="900" b="0">
                <a:effectLst/>
                <a:sym typeface="Wingdings" pitchFamily="2" charset="2"/>
              </a:rPr>
              <a:t></a:t>
            </a:r>
            <a:r>
              <a:rPr lang="en-GB" altLang="en-US" sz="900" b="0">
                <a:effectLst/>
              </a:rPr>
              <a:t> strength. Our heart is where we love; our soul is our inner self; our strength can be either inner or outwardly physical which is why it is placed across the line dividing body from soul. </a:t>
            </a:r>
          </a:p>
          <a:p>
            <a:pPr>
              <a:lnSpc>
                <a:spcPct val="90000"/>
              </a:lnSpc>
              <a:buFont typeface="Wingdings" pitchFamily="2" charset="2"/>
              <a:buNone/>
            </a:pPr>
            <a:endParaRPr lang="en-GB" altLang="en-US" sz="900" b="0">
              <a:effectLst/>
            </a:endParaRPr>
          </a:p>
          <a:p>
            <a:pPr>
              <a:lnSpc>
                <a:spcPct val="90000"/>
              </a:lnSpc>
              <a:buFont typeface="Wingdings" pitchFamily="2" charset="2"/>
              <a:buChar char="8"/>
            </a:pPr>
            <a:r>
              <a:rPr lang="en-GB" altLang="en-US" sz="900" b="0">
                <a:effectLst/>
              </a:rPr>
              <a:t>We are created by God as spiritual beings; so although we are alive and have a physical body, we relate to God spiritually. </a:t>
            </a:r>
            <a:r>
              <a:rPr lang="en-GB" altLang="en-US" sz="900" b="0">
                <a:effectLst/>
                <a:sym typeface="Wingdings" pitchFamily="2" charset="2"/>
              </a:rPr>
              <a:t></a:t>
            </a:r>
            <a:r>
              <a:rPr lang="en-GB" altLang="en-US" sz="900" b="0">
                <a:effectLst/>
              </a:rPr>
              <a:t> And He relates to us in the same way by His Holy Spirit.</a:t>
            </a:r>
          </a:p>
          <a:p>
            <a:pPr>
              <a:lnSpc>
                <a:spcPct val="90000"/>
              </a:lnSpc>
              <a:buFont typeface="Wingdings" pitchFamily="2" charset="2"/>
              <a:buNone/>
            </a:pPr>
            <a:endParaRPr lang="en-GB" altLang="en-US" sz="900" b="0">
              <a:effectLst/>
            </a:endParaRPr>
          </a:p>
          <a:p>
            <a:pPr>
              <a:lnSpc>
                <a:spcPct val="90000"/>
              </a:lnSpc>
              <a:buFont typeface="Wingdings" pitchFamily="2" charset="2"/>
              <a:buChar char="8"/>
            </a:pPr>
            <a:r>
              <a:rPr lang="en-GB" altLang="en-US" sz="900" b="0">
                <a:effectLst/>
              </a:rPr>
              <a:t>Satan is never far away and, as already explained, he uses the world around us and the world’s system as well as our own flesh to drive us to attempt to meet our basic needs for security, significance and acceptance in any way other than through dependence and trust in Father God. </a:t>
            </a:r>
          </a:p>
          <a:p>
            <a:pPr>
              <a:lnSpc>
                <a:spcPct val="90000"/>
              </a:lnSpc>
              <a:buFont typeface="Wingdings" pitchFamily="2" charset="2"/>
              <a:buChar char="8"/>
            </a:pPr>
            <a:endParaRPr lang="en-GB" altLang="en-US" sz="900" b="0">
              <a:effectLst/>
              <a:sym typeface="Wingdings" pitchFamily="2" charset="2"/>
            </a:endParaRPr>
          </a:p>
          <a:p>
            <a:pPr>
              <a:lnSpc>
                <a:spcPct val="90000"/>
              </a:lnSpc>
            </a:pPr>
            <a:r>
              <a:rPr lang="en-GB" altLang="en-US" sz="900">
                <a:effectLst/>
              </a:rPr>
              <a:t>SLIDE 1  illustrates what is going on inside an unbeliever..</a:t>
            </a:r>
          </a:p>
          <a:p>
            <a:pPr>
              <a:lnSpc>
                <a:spcPct val="90000"/>
              </a:lnSpc>
            </a:pPr>
            <a:endParaRPr lang="en-GB" altLang="en-US" sz="900">
              <a:effectLst/>
              <a:sym typeface="Wingdings" pitchFamily="2" charset="2"/>
            </a:endParaRPr>
          </a:p>
          <a:p>
            <a:pPr>
              <a:lnSpc>
                <a:spcPct val="90000"/>
              </a:lnSpc>
              <a:buFont typeface="Wingdings" pitchFamily="2" charset="2"/>
              <a:buChar char="8"/>
            </a:pPr>
            <a:r>
              <a:rPr lang="en-GB" altLang="en-US" sz="900">
                <a:effectLst/>
              </a:rPr>
              <a:t>Read or quote 1Corinthians 2:14 </a:t>
            </a:r>
            <a:r>
              <a:rPr lang="en-GB" altLang="en-US" sz="900" b="0">
                <a:effectLst/>
              </a:rPr>
              <a:t>There is a door in the heart of every unbeliever that is closed off to the Holy Spirit (blocked door bar on illustration). Without the Spirit of God we are unable to fully understand the things of the Spirit; He is needed to shine the light of His revelation into our heart and mind so that we </a:t>
            </a:r>
            <a:r>
              <a:rPr lang="en-GB" altLang="en-US" sz="900" b="0" i="1">
                <a:effectLst/>
              </a:rPr>
              <a:t>can </a:t>
            </a:r>
            <a:r>
              <a:rPr lang="en-GB" altLang="en-US" sz="900" b="0">
                <a:effectLst/>
              </a:rPr>
              <a:t>understand. </a:t>
            </a:r>
          </a:p>
          <a:p>
            <a:pPr>
              <a:lnSpc>
                <a:spcPct val="90000"/>
              </a:lnSpc>
              <a:buFont typeface="Wingdings" pitchFamily="2" charset="2"/>
              <a:buNone/>
            </a:pPr>
            <a:endParaRPr lang="en-GB" altLang="en-US" sz="900" b="0">
              <a:effectLst/>
              <a:sym typeface="Wingdings" pitchFamily="2" charset="2"/>
            </a:endParaRPr>
          </a:p>
          <a:p>
            <a:pPr>
              <a:lnSpc>
                <a:spcPct val="90000"/>
              </a:lnSpc>
              <a:buFont typeface="Wingdings" pitchFamily="2" charset="2"/>
              <a:buChar char="8"/>
            </a:pPr>
            <a:r>
              <a:rPr lang="en-GB" altLang="en-US" sz="900" b="0">
                <a:effectLst/>
              </a:rPr>
              <a:t>The Holy Spirit may be speaking to us about God, even urging us to repentance but because the door of our heart is closed the Spirit’s voice remains unheard and resisted. Until we make the choice to open the door of our heart to consider the possibility that God may actually be true we will not be spiritually born again.</a:t>
            </a:r>
          </a:p>
          <a:p>
            <a:pPr>
              <a:lnSpc>
                <a:spcPct val="90000"/>
              </a:lnSpc>
              <a:buFont typeface="Wingdings" pitchFamily="2" charset="2"/>
              <a:buNone/>
            </a:pPr>
            <a:endParaRPr lang="en-GB" altLang="en-US" sz="900" b="0">
              <a:effectLst/>
              <a:sym typeface="Wingdings" pitchFamily="2" charset="2"/>
            </a:endParaRPr>
          </a:p>
          <a:p>
            <a:pPr>
              <a:lnSpc>
                <a:spcPct val="90000"/>
              </a:lnSpc>
              <a:buFont typeface="Wingdings" pitchFamily="2" charset="2"/>
              <a:buChar char="8"/>
            </a:pPr>
            <a:r>
              <a:rPr lang="en-GB" altLang="en-US" sz="900" b="0">
                <a:effectLst/>
              </a:rPr>
              <a:t>God does not force Himself on us. We have to open the door of our heart and allow Him in. </a:t>
            </a:r>
            <a:r>
              <a:rPr lang="en-GB" altLang="en-US" sz="900">
                <a:effectLst/>
              </a:rPr>
              <a:t>Read or quote Rev.3:20</a:t>
            </a:r>
            <a:r>
              <a:rPr lang="en-GB" altLang="en-US" sz="900" b="0">
                <a:effectLst/>
              </a:rPr>
              <a:t>.</a:t>
            </a:r>
          </a:p>
          <a:p>
            <a:pPr>
              <a:lnSpc>
                <a:spcPct val="90000"/>
              </a:lnSpc>
              <a:buFont typeface="Wingdings" pitchFamily="2" charset="2"/>
              <a:buNone/>
            </a:pPr>
            <a:endParaRPr lang="en-GB" altLang="en-US" sz="900" b="0">
              <a:effectLst/>
              <a:sym typeface="Wingdings" pitchFamily="2" charset="2"/>
            </a:endParaRPr>
          </a:p>
          <a:p>
            <a:pPr>
              <a:lnSpc>
                <a:spcPct val="90000"/>
              </a:lnSpc>
              <a:buFont typeface="Wingdings" pitchFamily="2" charset="2"/>
              <a:buChar char="8"/>
            </a:pPr>
            <a:r>
              <a:rPr lang="en-GB" altLang="en-US" sz="900" b="0">
                <a:effectLst/>
              </a:rPr>
              <a:t>There is, however, another spiritual ‘door’ or gateway within us that is very much open. This is the door of our instinctive flesh nature (signified by our ‘strength’).</a:t>
            </a:r>
          </a:p>
          <a:p>
            <a:pPr>
              <a:lnSpc>
                <a:spcPct val="90000"/>
              </a:lnSpc>
              <a:buFont typeface="Wingdings" pitchFamily="2" charset="2"/>
              <a:buNone/>
            </a:pPr>
            <a:endParaRPr lang="en-GB" altLang="en-US" sz="900" b="0">
              <a:effectLst/>
              <a:sym typeface="Wingdings" pitchFamily="2" charset="2"/>
            </a:endParaRPr>
          </a:p>
          <a:p>
            <a:pPr>
              <a:lnSpc>
                <a:spcPct val="90000"/>
              </a:lnSpc>
              <a:buFont typeface="Wingdings" pitchFamily="2" charset="2"/>
              <a:buChar char="8"/>
            </a:pPr>
            <a:r>
              <a:rPr lang="en-GB" altLang="en-US" sz="900" b="0">
                <a:effectLst/>
              </a:rPr>
              <a:t>It is through this door that the enemy uses the world around us, its values and priorities to influence our thinking (mind), feelings &amp; desires (emotions) and the decisions we make (will). Our strength says </a:t>
            </a:r>
            <a:r>
              <a:rPr lang="en-GB" altLang="en-US" sz="900" b="0" i="1">
                <a:effectLst/>
              </a:rPr>
              <a:t>‘I do not need God; I AM the boss of me!’</a:t>
            </a:r>
          </a:p>
          <a:p>
            <a:pPr>
              <a:lnSpc>
                <a:spcPct val="90000"/>
              </a:lnSpc>
              <a:buFont typeface="Wingdings" pitchFamily="2" charset="2"/>
              <a:buNone/>
            </a:pPr>
            <a:endParaRPr lang="en-GB" altLang="en-US" sz="900" b="0">
              <a:effectLst/>
              <a:sym typeface="Wingdings" pitchFamily="2" charset="2"/>
            </a:endParaRPr>
          </a:p>
          <a:p>
            <a:pPr>
              <a:lnSpc>
                <a:spcPct val="90000"/>
              </a:lnSpc>
              <a:buFont typeface="Wingdings" pitchFamily="2" charset="2"/>
              <a:buChar char="8"/>
            </a:pPr>
            <a:r>
              <a:rPr lang="en-GB" altLang="en-US" sz="900" b="0">
                <a:effectLst/>
              </a:rPr>
              <a:t>Satan also knows what appeals and drives our flesh and uses these things to influence our mind, will and emotions. </a:t>
            </a:r>
          </a:p>
          <a:p>
            <a:pPr>
              <a:lnSpc>
                <a:spcPct val="90000"/>
              </a:lnSpc>
              <a:buFont typeface="Wingdings" pitchFamily="2" charset="2"/>
              <a:buNone/>
            </a:pPr>
            <a:endParaRPr lang="en-GB" altLang="en-US" sz="900" b="0">
              <a:effectLst/>
              <a:sym typeface="Wingdings" pitchFamily="2" charset="2"/>
            </a:endParaRPr>
          </a:p>
          <a:p>
            <a:pPr>
              <a:lnSpc>
                <a:spcPct val="90000"/>
              </a:lnSpc>
              <a:buFont typeface="Wingdings" pitchFamily="2" charset="2"/>
              <a:buChar char="8"/>
            </a:pPr>
            <a:r>
              <a:rPr lang="en-GB" altLang="en-US" sz="900" b="0">
                <a:effectLst/>
              </a:rPr>
              <a:t>Whilst Satan uses both the world and our flesh he sometimes also gains deeper footholds or demonic strongholds in us which he again exploits to influence our inner self. Demonic strongholds are usually the result of particular things we have done (occult, drugs etc) or experienced (abuse, trauma, severe shock etc.) although sometimes these can also be inherited. For most of us these involvements have already been dealt with through working through the Non-Christian Spiritual Experience checklist and subsequent Individual Prayer Appointment but we will also look deeper into these things in a later session. Do not be anxious because the instances of demonisation are rare and it is far easier to deal with demons than to correct wrong thinking, behaviour and feelings. </a:t>
            </a:r>
          </a:p>
          <a:p>
            <a:pPr>
              <a:lnSpc>
                <a:spcPct val="90000"/>
              </a:lnSpc>
              <a:buFont typeface="Wingdings" pitchFamily="2" charset="2"/>
              <a:buNone/>
            </a:pPr>
            <a:endParaRPr lang="en-GB" altLang="en-US" sz="900" b="0">
              <a:effectLst/>
              <a:sym typeface="Wingdings" pitchFamily="2" charset="2"/>
            </a:endParaRPr>
          </a:p>
          <a:p>
            <a:pPr>
              <a:lnSpc>
                <a:spcPct val="90000"/>
              </a:lnSpc>
              <a:buFont typeface="Wingdings" pitchFamily="2" charset="2"/>
              <a:buChar char="8"/>
            </a:pPr>
            <a:r>
              <a:rPr lang="en-GB" altLang="en-US" sz="900" b="0">
                <a:effectLst/>
              </a:rPr>
              <a:t>The bottom line is that ‘ME’ sits on the throne of the unbeliever’s heart. Every aspect of life revolves around pleasing self and/or meeting those inbuilt basic needs for security, significance and acceptance. Even though this person may think they have a spiritual basis for coping with life, actually they do not. They are spiritually bankrupt closed off from a vital relationship with Father God (see Ephesians 2:12).</a:t>
            </a:r>
          </a:p>
          <a:p>
            <a:pPr>
              <a:lnSpc>
                <a:spcPct val="90000"/>
              </a:lnSpc>
              <a:buFont typeface="Wingdings" pitchFamily="2" charset="2"/>
              <a:buNone/>
            </a:pPr>
            <a:endParaRPr lang="en-US" altLang="en-US" sz="900" b="0">
              <a:effectLs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D3FC02-4A28-439E-8ACD-06DF939E2FD7}" type="slidenum">
              <a:rPr lang="en-US" altLang="en-US"/>
              <a:pPr/>
              <a:t>2</a:t>
            </a:fld>
            <a:endParaRPr lang="en-US" altLang="en-US"/>
          </a:p>
        </p:txBody>
      </p:sp>
      <p:sp>
        <p:nvSpPr>
          <p:cNvPr id="104450" name="Rectangle 2"/>
          <p:cNvSpPr>
            <a:spLocks noGrp="1" noChangeArrowheads="1"/>
          </p:cNvSpPr>
          <p:nvPr>
            <p:ph type="body" idx="1"/>
          </p:nvPr>
        </p:nvSpPr>
        <p:spPr/>
        <p:txBody>
          <a:bodyPr/>
          <a:lstStyle/>
          <a:p>
            <a:r>
              <a:rPr lang="en-US" altLang="en-US" dirty="0"/>
              <a:t>Put in more info on</a:t>
            </a:r>
            <a:r>
              <a:rPr lang="en-US" altLang="en-US" baseline="0" dirty="0"/>
              <a:t> the ministry of the Holy Spirit. Include proprioception i.e. all your inner senses (balance, inner and outer pressure, how your guts feel etc.).  </a:t>
            </a:r>
            <a:r>
              <a:rPr lang="en-US" altLang="en-US" baseline="0"/>
              <a:t>Isaiah 11.1-3. </a:t>
            </a:r>
            <a:endParaRPr lang="en-US" altLang="en-US" dirty="0"/>
          </a:p>
        </p:txBody>
      </p:sp>
      <p:sp>
        <p:nvSpPr>
          <p:cNvPr id="104451" name="Rectangle 3"/>
          <p:cNvSpPr>
            <a:spLocks/>
          </p:cNvSpPr>
          <p:nvPr/>
        </p:nvSpPr>
        <p:spPr bwMode="auto">
          <a:xfrm>
            <a:off x="115888" y="755650"/>
            <a:ext cx="6626225" cy="820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47650" indent="-247650">
              <a:spcBef>
                <a:spcPct val="30000"/>
              </a:spcBef>
              <a:defRPr kumimoji="1" sz="1200">
                <a:solidFill>
                  <a:schemeClr val="tx1"/>
                </a:solidFill>
                <a:latin typeface="Arial" charset="0"/>
              </a:defRPr>
            </a:lvl1pPr>
            <a:lvl2pPr marL="704850" indent="-247650">
              <a:spcBef>
                <a:spcPct val="30000"/>
              </a:spcBef>
              <a:defRPr kumimoji="1" sz="1200">
                <a:solidFill>
                  <a:schemeClr val="tx1"/>
                </a:solidFill>
                <a:latin typeface="Arial" charset="0"/>
              </a:defRPr>
            </a:lvl2pPr>
            <a:lvl3pPr marL="1162050" indent="-247650">
              <a:spcBef>
                <a:spcPct val="30000"/>
              </a:spcBef>
              <a:defRPr kumimoji="1" sz="1200">
                <a:solidFill>
                  <a:schemeClr val="tx1"/>
                </a:solidFill>
                <a:latin typeface="Arial" charset="0"/>
              </a:defRPr>
            </a:lvl3pPr>
            <a:lvl4pPr marL="1619250" indent="-247650">
              <a:spcBef>
                <a:spcPct val="30000"/>
              </a:spcBef>
              <a:defRPr kumimoji="1" sz="1200">
                <a:solidFill>
                  <a:schemeClr val="tx1"/>
                </a:solidFill>
                <a:latin typeface="Arial" charset="0"/>
              </a:defRPr>
            </a:lvl4pPr>
            <a:lvl5pPr marL="2076450" indent="-247650">
              <a:spcBef>
                <a:spcPct val="30000"/>
              </a:spcBef>
              <a:defRPr kumimoji="1" sz="1200">
                <a:solidFill>
                  <a:schemeClr val="tx1"/>
                </a:solidFill>
                <a:latin typeface="Arial" charset="0"/>
              </a:defRPr>
            </a:lvl5pPr>
            <a:lvl6pPr marL="2533650" indent="-247650" fontAlgn="base">
              <a:spcBef>
                <a:spcPct val="30000"/>
              </a:spcBef>
              <a:spcAft>
                <a:spcPct val="0"/>
              </a:spcAft>
              <a:defRPr kumimoji="1" sz="1200">
                <a:solidFill>
                  <a:schemeClr val="tx1"/>
                </a:solidFill>
                <a:latin typeface="Arial" charset="0"/>
              </a:defRPr>
            </a:lvl6pPr>
            <a:lvl7pPr marL="2990850" indent="-247650" fontAlgn="base">
              <a:spcBef>
                <a:spcPct val="30000"/>
              </a:spcBef>
              <a:spcAft>
                <a:spcPct val="0"/>
              </a:spcAft>
              <a:defRPr kumimoji="1" sz="1200">
                <a:solidFill>
                  <a:schemeClr val="tx1"/>
                </a:solidFill>
                <a:latin typeface="Arial" charset="0"/>
              </a:defRPr>
            </a:lvl7pPr>
            <a:lvl8pPr marL="3448050" indent="-247650" fontAlgn="base">
              <a:spcBef>
                <a:spcPct val="30000"/>
              </a:spcBef>
              <a:spcAft>
                <a:spcPct val="0"/>
              </a:spcAft>
              <a:defRPr kumimoji="1" sz="1200">
                <a:solidFill>
                  <a:schemeClr val="tx1"/>
                </a:solidFill>
                <a:latin typeface="Arial" charset="0"/>
              </a:defRPr>
            </a:lvl8pPr>
            <a:lvl9pPr marL="3905250" indent="-247650" fontAlgn="base">
              <a:spcBef>
                <a:spcPct val="30000"/>
              </a:spcBef>
              <a:spcAft>
                <a:spcPct val="0"/>
              </a:spcAft>
              <a:defRPr kumimoji="1" sz="1200">
                <a:solidFill>
                  <a:schemeClr val="tx1"/>
                </a:solidFill>
                <a:latin typeface="Arial" charset="0"/>
              </a:defRPr>
            </a:lvl9pPr>
          </a:lstStyle>
          <a:p>
            <a:r>
              <a:rPr lang="en-GB" altLang="en-US" sz="1000" b="0">
                <a:effectLst/>
              </a:rPr>
              <a:t>SLIDE 2: This diagram illustrates the life of a believer that is fully surrendered and obedient to the Holy Spirit. The truth is that the Kingdom of God will never be fully formed in us until we meet Jesus face to face because, unlike Him, we still sin even when we do not want to! Nevertheless this is where we are aiming:</a:t>
            </a:r>
          </a:p>
          <a:p>
            <a:endParaRPr lang="en-GB" altLang="en-US" sz="1000" b="0">
              <a:effectLst/>
            </a:endParaRPr>
          </a:p>
          <a:p>
            <a:r>
              <a:rPr lang="en-GB" altLang="en-US" sz="1000">
                <a:effectLst/>
              </a:rPr>
              <a:t>Read or quote Deut.6:5 </a:t>
            </a:r>
            <a:r>
              <a:rPr lang="en-GB" altLang="en-US" sz="1000" b="0">
                <a:effectLst/>
              </a:rPr>
              <a:t>Father God has this person’s total heart allegiance. He or she lives to serve the King and his or her life is totally available, as that of a servant, to implement Father’s plans and purposes. </a:t>
            </a:r>
          </a:p>
          <a:p>
            <a:endParaRPr lang="en-GB" altLang="en-US" sz="1000" b="0">
              <a:effectLst/>
            </a:endParaRPr>
          </a:p>
          <a:p>
            <a:r>
              <a:rPr lang="en-GB" altLang="en-US" sz="1000" b="0">
                <a:effectLst/>
              </a:rPr>
              <a:t>The person has learned the authority and power they have been given as one of Father’s precious children over the devil and his schemes and has also experienced personal spiritual victories and overcome temptation. Every aspect of life is lived to please and serve the King and His Kingdom.</a:t>
            </a:r>
          </a:p>
          <a:p>
            <a:endParaRPr lang="en-GB" altLang="en-US" sz="1000" b="0">
              <a:effectLst/>
              <a:sym typeface="Wingdings" pitchFamily="2" charset="2"/>
            </a:endParaRPr>
          </a:p>
          <a:p>
            <a:pPr>
              <a:buFont typeface="Wingdings" pitchFamily="2" charset="2"/>
              <a:buChar char="8"/>
            </a:pPr>
            <a:r>
              <a:rPr lang="en-GB" altLang="en-US" sz="1000" b="0">
                <a:effectLst/>
              </a:rPr>
              <a:t>The door to the Holy Spirit is fully open. </a:t>
            </a:r>
            <a:r>
              <a:rPr lang="en-GB" altLang="en-US" sz="1000">
                <a:effectLst/>
              </a:rPr>
              <a:t>Read or quote Ephesians 5:18 </a:t>
            </a:r>
            <a:r>
              <a:rPr lang="en-GB" altLang="en-US" sz="1000" b="0">
                <a:effectLst/>
              </a:rPr>
              <a:t>We have learned that the secret of living in the Kingdom is to continually be filled with the Holy Spirit so that every thought, every choice, every desire and feeling is first run past the Spirit of God. If He does not like it, it does not get expressed.</a:t>
            </a:r>
          </a:p>
          <a:p>
            <a:pPr>
              <a:buFont typeface="Wingdings" pitchFamily="2" charset="2"/>
              <a:buNone/>
            </a:pPr>
            <a:endParaRPr lang="en-GB" altLang="en-US" sz="1000" b="0">
              <a:effectLst/>
              <a:sym typeface="Wingdings" pitchFamily="2" charset="2"/>
            </a:endParaRPr>
          </a:p>
          <a:p>
            <a:pPr>
              <a:buFont typeface="Wingdings" pitchFamily="2" charset="2"/>
              <a:buChar char="8"/>
            </a:pPr>
            <a:r>
              <a:rPr lang="en-GB" altLang="en-US" sz="1000">
                <a:effectLst/>
              </a:rPr>
              <a:t>Read or quote Romans 12:2 </a:t>
            </a:r>
            <a:r>
              <a:rPr lang="en-GB" altLang="en-US" sz="1000" b="0">
                <a:effectLst/>
              </a:rPr>
              <a:t>We have learned how to weigh our thought-life against the truth of the Word of God and jettison those which are not true, noble, right, pure, lovely, admirable, excellent or praiseworthy (Philippians 4:8). Because of this we are no longer the same person we once were; we have been transformed.</a:t>
            </a:r>
          </a:p>
          <a:p>
            <a:pPr>
              <a:buFont typeface="Wingdings" pitchFamily="2" charset="2"/>
              <a:buNone/>
            </a:pPr>
            <a:endParaRPr lang="en-GB" altLang="en-US" sz="1000" b="0">
              <a:effectLst/>
              <a:sym typeface="Wingdings" pitchFamily="2" charset="2"/>
            </a:endParaRPr>
          </a:p>
          <a:p>
            <a:pPr>
              <a:buFont typeface="Wingdings" pitchFamily="2" charset="2"/>
              <a:buChar char="8"/>
            </a:pPr>
            <a:r>
              <a:rPr lang="en-GB" altLang="en-US" sz="1000">
                <a:effectLst/>
              </a:rPr>
              <a:t>Read or quote</a:t>
            </a:r>
            <a:r>
              <a:rPr lang="en-GB" altLang="en-US" sz="1000" b="0">
                <a:effectLst/>
              </a:rPr>
              <a:t> </a:t>
            </a:r>
            <a:r>
              <a:rPr lang="en-GB" altLang="en-US" sz="1000">
                <a:effectLst/>
              </a:rPr>
              <a:t>Philippians 2:13 </a:t>
            </a:r>
            <a:r>
              <a:rPr lang="en-GB" altLang="en-US" sz="1000" b="0">
                <a:effectLst/>
              </a:rPr>
              <a:t>We have learned that the deeper we go in relationship with Father God He actually changes our desires so that we only want to be obedient to implement His plans and will. The result of this is that we will be filled with peace, joy and greatly blessed – even when outer circumstances may still be very difficult.</a:t>
            </a:r>
          </a:p>
          <a:p>
            <a:pPr>
              <a:buFont typeface="Wingdings" pitchFamily="2" charset="2"/>
              <a:buNone/>
            </a:pPr>
            <a:endParaRPr lang="en-GB" altLang="en-US" sz="1000" b="0">
              <a:effectLst/>
              <a:sym typeface="Wingdings" pitchFamily="2" charset="2"/>
            </a:endParaRPr>
          </a:p>
          <a:p>
            <a:pPr>
              <a:buFont typeface="Wingdings" pitchFamily="2" charset="2"/>
              <a:buChar char="8"/>
            </a:pPr>
            <a:r>
              <a:rPr lang="en-GB" altLang="en-US" sz="1000">
                <a:effectLst/>
              </a:rPr>
              <a:t>Read or quote Galatians 5:22-23 </a:t>
            </a:r>
            <a:r>
              <a:rPr lang="en-GB" altLang="en-US" sz="1000" b="0">
                <a:effectLst/>
              </a:rPr>
              <a:t>Our emotions are now stable as the Fruit of the Holy Spirit is displayed in our life instead of the Fruit of the flesh nature.</a:t>
            </a:r>
          </a:p>
          <a:p>
            <a:pPr>
              <a:buFont typeface="Wingdings" pitchFamily="2" charset="2"/>
              <a:buNone/>
            </a:pPr>
            <a:endParaRPr lang="en-GB" altLang="en-US" sz="1000" b="0">
              <a:effectLst/>
              <a:sym typeface="Wingdings" pitchFamily="2" charset="2"/>
            </a:endParaRPr>
          </a:p>
          <a:p>
            <a:pPr>
              <a:buFont typeface="Wingdings" pitchFamily="2" charset="2"/>
              <a:buChar char="8"/>
            </a:pPr>
            <a:r>
              <a:rPr lang="en-GB" altLang="en-US" sz="1000">
                <a:effectLst/>
              </a:rPr>
              <a:t>Read or quote</a:t>
            </a:r>
            <a:r>
              <a:rPr lang="en-GB" altLang="en-US" sz="1000" b="0">
                <a:effectLst/>
              </a:rPr>
              <a:t> </a:t>
            </a:r>
            <a:r>
              <a:rPr lang="en-GB" altLang="en-US" sz="1000">
                <a:effectLst/>
              </a:rPr>
              <a:t>Romans 6:12-13 </a:t>
            </a:r>
            <a:r>
              <a:rPr lang="en-GB" altLang="en-US" sz="1000" b="0">
                <a:effectLst/>
              </a:rPr>
              <a:t>Because we have overcome in the battle for our thoughts our behaviour has changed; old habits have gone and strongholds have been broken. We are no longer driven by Satan’s agenda because we have learned godly habits and established righteous strongholds instead. We have learned to give our whole body and the various part of it to God every day for Him to use as a channel of His Kingdom of love and grace.</a:t>
            </a:r>
          </a:p>
          <a:p>
            <a:pPr>
              <a:buFont typeface="Wingdings" pitchFamily="2" charset="2"/>
              <a:buNone/>
            </a:pPr>
            <a:endParaRPr lang="en-GB" altLang="en-US" sz="1000" b="0">
              <a:effectLst/>
              <a:sym typeface="Wingdings" pitchFamily="2" charset="2"/>
            </a:endParaRPr>
          </a:p>
          <a:p>
            <a:pPr>
              <a:buFont typeface="Wingdings" pitchFamily="2" charset="2"/>
              <a:buChar char="8"/>
            </a:pPr>
            <a:r>
              <a:rPr lang="en-GB" altLang="en-US" sz="1000">
                <a:effectLst/>
              </a:rPr>
              <a:t>Read or quote 1Corinthians 6:19-20 </a:t>
            </a:r>
            <a:r>
              <a:rPr lang="en-GB" altLang="en-US" sz="1000" b="0">
                <a:effectLst/>
              </a:rPr>
              <a:t>We strive at all times to keep our body pure and filled with the Holy Spirit because we have learned that we are His sanctuary (holy place); wherever we go we are conscious of carrying His presence with us.</a:t>
            </a:r>
          </a:p>
          <a:p>
            <a:pPr>
              <a:buFont typeface="Wingdings" pitchFamily="2" charset="2"/>
              <a:buNone/>
            </a:pPr>
            <a:endParaRPr lang="en-GB" altLang="en-US" sz="1000" b="0">
              <a:effectLst/>
              <a:sym typeface="Wingdings" pitchFamily="2" charset="2"/>
            </a:endParaRPr>
          </a:p>
          <a:p>
            <a:pPr>
              <a:buFont typeface="Wingdings" pitchFamily="2" charset="2"/>
              <a:buChar char="8"/>
            </a:pPr>
            <a:r>
              <a:rPr lang="en-GB" altLang="en-US" sz="1000">
                <a:effectLst/>
              </a:rPr>
              <a:t>Read or quote Romans 12:1 </a:t>
            </a:r>
            <a:r>
              <a:rPr lang="en-GB" altLang="en-US" sz="1000" b="0">
                <a:effectLst/>
              </a:rPr>
              <a:t>Our greatest act of worship is to offer ourselves to God every day as an instrument of His Kingdom of love and grace. The aroma of a life laid down on the ‘burnt altar’ rises up to please the nostrils of God.</a:t>
            </a:r>
          </a:p>
          <a:p>
            <a:pPr>
              <a:buFont typeface="Wingdings" pitchFamily="2" charset="2"/>
              <a:buNone/>
            </a:pPr>
            <a:endParaRPr lang="en-GB" altLang="en-US" sz="1000" b="0">
              <a:effectLst/>
            </a:endParaRPr>
          </a:p>
          <a:p>
            <a:pPr>
              <a:buFont typeface="Wingdings" pitchFamily="2" charset="2"/>
              <a:buNone/>
            </a:pPr>
            <a:r>
              <a:rPr lang="en-GB" altLang="en-US" sz="1000" b="0">
                <a:effectLst/>
              </a:rPr>
              <a:t>Even though the devil never stops trying to influence us; we have learned how to submit to God and then resist him (James 4:7).</a:t>
            </a:r>
          </a:p>
          <a:p>
            <a:pPr>
              <a:buFont typeface="Wingdings" pitchFamily="2" charset="2"/>
              <a:buNone/>
            </a:pPr>
            <a:endParaRPr lang="en-GB" altLang="en-US" sz="1000" b="0">
              <a:effectLst/>
              <a:sym typeface="Wingdings" pitchFamily="2" charset="2"/>
            </a:endParaRPr>
          </a:p>
          <a:p>
            <a:pPr>
              <a:buFont typeface="Wingdings" pitchFamily="2" charset="2"/>
              <a:buChar char="8"/>
            </a:pPr>
            <a:r>
              <a:rPr lang="en-GB" altLang="en-US" sz="1000">
                <a:effectLst/>
              </a:rPr>
              <a:t>Read or quote</a:t>
            </a:r>
            <a:r>
              <a:rPr lang="en-GB" altLang="en-US" sz="1000" b="0">
                <a:effectLst/>
              </a:rPr>
              <a:t> </a:t>
            </a:r>
            <a:r>
              <a:rPr lang="en-GB" altLang="en-US" sz="1000">
                <a:effectLst/>
              </a:rPr>
              <a:t>Galatians 2:20 </a:t>
            </a:r>
            <a:r>
              <a:rPr lang="en-GB" altLang="en-US" sz="1000" b="0">
                <a:effectLst/>
              </a:rPr>
              <a:t>The key to allowing Jesus to be King is for us to learn to nail ‘ME’ to the Cross and let all fleshly instincts die. Only then can we truly begin to live in the fulness of Jesus’ resurrection life.</a:t>
            </a:r>
          </a:p>
          <a:p>
            <a:pPr>
              <a:buFont typeface="Wingdings" pitchFamily="2" charset="2"/>
              <a:buNone/>
            </a:pPr>
            <a:endParaRPr lang="en-GB" altLang="en-US" sz="1000" b="0">
              <a:effectLst/>
            </a:endParaRPr>
          </a:p>
          <a:p>
            <a:pPr>
              <a:buFont typeface="Wingdings" pitchFamily="2" charset="2"/>
              <a:buChar char="8"/>
            </a:pPr>
            <a:r>
              <a:rPr lang="en-GB" altLang="en-US" sz="1000">
                <a:effectLst/>
              </a:rPr>
              <a:t>Read or quote 1Thessalonians 5:22-23-24</a:t>
            </a:r>
            <a:endParaRPr lang="en-US" altLang="en-US" sz="1000">
              <a:effectLs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6BC1A6-AA64-485F-ACB3-EFC8120755E0}" type="slidenum">
              <a:rPr lang="en-US" altLang="en-US"/>
              <a:pPr/>
              <a:t>3</a:t>
            </a:fld>
            <a:endParaRPr lang="en-US" altLang="en-US"/>
          </a:p>
        </p:txBody>
      </p:sp>
      <p:sp>
        <p:nvSpPr>
          <p:cNvPr id="106498" name="Rectangle 2"/>
          <p:cNvSpPr>
            <a:spLocks noGrp="1" noChangeArrowheads="1"/>
          </p:cNvSpPr>
          <p:nvPr>
            <p:ph type="body" idx="1"/>
          </p:nvPr>
        </p:nvSpPr>
        <p:spPr/>
        <p:txBody>
          <a:bodyPr/>
          <a:lstStyle/>
          <a:p>
            <a:endParaRPr lang="en-US" altLang="en-US" dirty="0"/>
          </a:p>
        </p:txBody>
      </p:sp>
      <p:sp>
        <p:nvSpPr>
          <p:cNvPr id="106499" name="Rectangle 3"/>
          <p:cNvSpPr>
            <a:spLocks/>
          </p:cNvSpPr>
          <p:nvPr/>
        </p:nvSpPr>
        <p:spPr bwMode="auto">
          <a:xfrm>
            <a:off x="260350" y="611188"/>
            <a:ext cx="6337300" cy="853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47650" indent="-247650">
              <a:spcBef>
                <a:spcPct val="30000"/>
              </a:spcBef>
              <a:defRPr kumimoji="1" sz="1200">
                <a:solidFill>
                  <a:schemeClr val="tx1"/>
                </a:solidFill>
                <a:latin typeface="Arial" charset="0"/>
              </a:defRPr>
            </a:lvl1pPr>
            <a:lvl2pPr marL="704850" indent="-247650">
              <a:spcBef>
                <a:spcPct val="30000"/>
              </a:spcBef>
              <a:defRPr kumimoji="1" sz="1200">
                <a:solidFill>
                  <a:schemeClr val="tx1"/>
                </a:solidFill>
                <a:latin typeface="Arial" charset="0"/>
              </a:defRPr>
            </a:lvl2pPr>
            <a:lvl3pPr marL="1162050" indent="-247650">
              <a:spcBef>
                <a:spcPct val="30000"/>
              </a:spcBef>
              <a:defRPr kumimoji="1" sz="1200">
                <a:solidFill>
                  <a:schemeClr val="tx1"/>
                </a:solidFill>
                <a:latin typeface="Arial" charset="0"/>
              </a:defRPr>
            </a:lvl3pPr>
            <a:lvl4pPr marL="1619250" indent="-247650">
              <a:spcBef>
                <a:spcPct val="30000"/>
              </a:spcBef>
              <a:defRPr kumimoji="1" sz="1200">
                <a:solidFill>
                  <a:schemeClr val="tx1"/>
                </a:solidFill>
                <a:latin typeface="Arial" charset="0"/>
              </a:defRPr>
            </a:lvl4pPr>
            <a:lvl5pPr marL="2076450" indent="-247650">
              <a:spcBef>
                <a:spcPct val="30000"/>
              </a:spcBef>
              <a:defRPr kumimoji="1" sz="1200">
                <a:solidFill>
                  <a:schemeClr val="tx1"/>
                </a:solidFill>
                <a:latin typeface="Arial" charset="0"/>
              </a:defRPr>
            </a:lvl5pPr>
            <a:lvl6pPr marL="2533650" indent="-247650" fontAlgn="base">
              <a:spcBef>
                <a:spcPct val="30000"/>
              </a:spcBef>
              <a:spcAft>
                <a:spcPct val="0"/>
              </a:spcAft>
              <a:defRPr kumimoji="1" sz="1200">
                <a:solidFill>
                  <a:schemeClr val="tx1"/>
                </a:solidFill>
                <a:latin typeface="Arial" charset="0"/>
              </a:defRPr>
            </a:lvl6pPr>
            <a:lvl7pPr marL="2990850" indent="-247650" fontAlgn="base">
              <a:spcBef>
                <a:spcPct val="30000"/>
              </a:spcBef>
              <a:spcAft>
                <a:spcPct val="0"/>
              </a:spcAft>
              <a:defRPr kumimoji="1" sz="1200">
                <a:solidFill>
                  <a:schemeClr val="tx1"/>
                </a:solidFill>
                <a:latin typeface="Arial" charset="0"/>
              </a:defRPr>
            </a:lvl7pPr>
            <a:lvl8pPr marL="3448050" indent="-247650" fontAlgn="base">
              <a:spcBef>
                <a:spcPct val="30000"/>
              </a:spcBef>
              <a:spcAft>
                <a:spcPct val="0"/>
              </a:spcAft>
              <a:defRPr kumimoji="1" sz="1200">
                <a:solidFill>
                  <a:schemeClr val="tx1"/>
                </a:solidFill>
                <a:latin typeface="Arial" charset="0"/>
              </a:defRPr>
            </a:lvl8pPr>
            <a:lvl9pPr marL="3905250" indent="-247650" fontAlgn="base">
              <a:spcBef>
                <a:spcPct val="30000"/>
              </a:spcBef>
              <a:spcAft>
                <a:spcPct val="0"/>
              </a:spcAft>
              <a:defRPr kumimoji="1" sz="1200">
                <a:solidFill>
                  <a:schemeClr val="tx1"/>
                </a:solidFill>
                <a:latin typeface="Arial" charset="0"/>
              </a:defRPr>
            </a:lvl9pPr>
          </a:lstStyle>
          <a:p>
            <a:pPr>
              <a:lnSpc>
                <a:spcPct val="80000"/>
              </a:lnSpc>
            </a:pPr>
            <a:r>
              <a:rPr lang="en-GB" altLang="en-US" sz="1000">
                <a:effectLst/>
              </a:rPr>
              <a:t>SLIDE 3: </a:t>
            </a:r>
            <a:r>
              <a:rPr lang="en-GB" altLang="en-US" sz="1000" b="0">
                <a:effectLst/>
              </a:rPr>
              <a:t>This diagram represents the reality for most of us; we are spiritually reborn but because we have not yet learned how to overcome the world, the flesh and the devil our spiritual life is still quite confused and our life a bit of a mess! </a:t>
            </a:r>
          </a:p>
          <a:p>
            <a:pPr>
              <a:lnSpc>
                <a:spcPct val="80000"/>
              </a:lnSpc>
            </a:pPr>
            <a:endParaRPr lang="en-GB" altLang="en-US" sz="1000" b="0">
              <a:effectLst/>
            </a:endParaRPr>
          </a:p>
          <a:p>
            <a:pPr>
              <a:lnSpc>
                <a:spcPct val="80000"/>
              </a:lnSpc>
              <a:buFont typeface="Wingdings" pitchFamily="2" charset="2"/>
              <a:buChar char="8"/>
            </a:pPr>
            <a:r>
              <a:rPr lang="en-GB" altLang="en-US" sz="1000" b="0">
                <a:effectLst/>
              </a:rPr>
              <a:t>We have opened the door of the Spirit so we now relate to Father God and we can understand the things of the Spirit. </a:t>
            </a:r>
          </a:p>
          <a:p>
            <a:pPr>
              <a:lnSpc>
                <a:spcPct val="80000"/>
              </a:lnSpc>
              <a:buFont typeface="Wingdings" pitchFamily="2" charset="2"/>
              <a:buNone/>
            </a:pPr>
            <a:endParaRPr lang="en-GB" altLang="en-US" sz="1000" b="0">
              <a:effectLst/>
              <a:sym typeface="Wingdings" pitchFamily="2" charset="2"/>
            </a:endParaRPr>
          </a:p>
          <a:p>
            <a:pPr>
              <a:lnSpc>
                <a:spcPct val="80000"/>
              </a:lnSpc>
              <a:buFont typeface="Wingdings" pitchFamily="2" charset="2"/>
              <a:buChar char="8"/>
            </a:pPr>
            <a:r>
              <a:rPr lang="en-GB" altLang="en-US" sz="1000" b="0">
                <a:effectLst/>
              </a:rPr>
              <a:t>Every day the Holy Spirit prompts us to obey His leading but…</a:t>
            </a:r>
          </a:p>
          <a:p>
            <a:pPr>
              <a:lnSpc>
                <a:spcPct val="80000"/>
              </a:lnSpc>
              <a:buFont typeface="Wingdings" pitchFamily="2" charset="2"/>
              <a:buNone/>
            </a:pPr>
            <a:endParaRPr lang="en-GB" altLang="en-US" sz="1000" b="0">
              <a:effectLst/>
              <a:sym typeface="Wingdings" pitchFamily="2" charset="2"/>
            </a:endParaRPr>
          </a:p>
          <a:p>
            <a:pPr>
              <a:lnSpc>
                <a:spcPct val="80000"/>
              </a:lnSpc>
              <a:buFont typeface="Wingdings" pitchFamily="2" charset="2"/>
              <a:buChar char="8"/>
            </a:pPr>
            <a:r>
              <a:rPr lang="en-GB" altLang="en-US" sz="1000" b="0">
                <a:effectLst/>
              </a:rPr>
              <a:t>…because the door of the Flesh remains open we find we are pulled towards still relying on our own strength rather than God’s. </a:t>
            </a:r>
          </a:p>
          <a:p>
            <a:pPr>
              <a:lnSpc>
                <a:spcPct val="80000"/>
              </a:lnSpc>
              <a:buFont typeface="Wingdings" pitchFamily="2" charset="2"/>
              <a:buNone/>
            </a:pPr>
            <a:endParaRPr lang="en-GB" altLang="en-US" sz="1000" b="0">
              <a:effectLst/>
            </a:endParaRPr>
          </a:p>
          <a:p>
            <a:pPr>
              <a:lnSpc>
                <a:spcPct val="80000"/>
              </a:lnSpc>
              <a:buFont typeface="Wingdings" pitchFamily="2" charset="2"/>
              <a:buChar char="8"/>
            </a:pPr>
            <a:r>
              <a:rPr lang="en-GB" altLang="en-US" sz="1000" b="0">
                <a:effectLst/>
              </a:rPr>
              <a:t>Therefore we find that our mind is still occupied by wrong thoughts i.e. inferiority, insecurity, inadequacy, guilt, worry and doubt; we still display lots of negative emotions i.e. anger, jealousy, quarrelling, unforgiveness etc. </a:t>
            </a:r>
          </a:p>
          <a:p>
            <a:pPr>
              <a:lnSpc>
                <a:spcPct val="80000"/>
              </a:lnSpc>
              <a:buFont typeface="Wingdings" pitchFamily="2" charset="2"/>
              <a:buNone/>
            </a:pPr>
            <a:endParaRPr lang="en-GB" altLang="en-US" sz="1000" b="0">
              <a:effectLst/>
              <a:sym typeface="Wingdings" pitchFamily="2" charset="2"/>
            </a:endParaRPr>
          </a:p>
          <a:p>
            <a:pPr>
              <a:lnSpc>
                <a:spcPct val="80000"/>
              </a:lnSpc>
              <a:buFont typeface="Wingdings" pitchFamily="2" charset="2"/>
              <a:buChar char="8"/>
            </a:pPr>
            <a:r>
              <a:rPr lang="en-GB" altLang="en-US" sz="1000" b="0">
                <a:effectLst/>
              </a:rPr>
              <a:t>Because the ‘ME’ remains in charge the choices we make still swerve primarily towards what pleases us rather than Father God. We are worldly rather than spiritual.</a:t>
            </a:r>
          </a:p>
          <a:p>
            <a:pPr>
              <a:lnSpc>
                <a:spcPct val="80000"/>
              </a:lnSpc>
              <a:buFont typeface="Wingdings" pitchFamily="2" charset="2"/>
              <a:buNone/>
            </a:pPr>
            <a:endParaRPr lang="en-GB" altLang="en-US" sz="1000" b="0">
              <a:effectLst/>
            </a:endParaRPr>
          </a:p>
          <a:p>
            <a:pPr>
              <a:lnSpc>
                <a:spcPct val="80000"/>
              </a:lnSpc>
              <a:buFont typeface="Wingdings" pitchFamily="2" charset="2"/>
              <a:buChar char="8"/>
            </a:pPr>
            <a:r>
              <a:rPr lang="en-GB" altLang="en-US" sz="1000" b="0">
                <a:effectLst/>
              </a:rPr>
              <a:t>We are not at peace inwardly therefore we should not be surprised if our outer body shows signs of stress, even illness.</a:t>
            </a:r>
          </a:p>
          <a:p>
            <a:pPr>
              <a:lnSpc>
                <a:spcPct val="80000"/>
              </a:lnSpc>
              <a:buFont typeface="Wingdings" pitchFamily="2" charset="2"/>
              <a:buNone/>
            </a:pPr>
            <a:endParaRPr lang="en-GB" altLang="en-US" sz="1000" b="0">
              <a:effectLst/>
            </a:endParaRPr>
          </a:p>
          <a:p>
            <a:pPr>
              <a:lnSpc>
                <a:spcPct val="80000"/>
              </a:lnSpc>
              <a:buFont typeface="Wingdings" pitchFamily="2" charset="2"/>
              <a:buChar char="8"/>
            </a:pPr>
            <a:r>
              <a:rPr lang="en-GB" altLang="en-US" sz="1000">
                <a:effectLst/>
              </a:rPr>
              <a:t>Read or quote 1Corinthians 3:1-3.</a:t>
            </a:r>
            <a:r>
              <a:rPr lang="en-GB" altLang="en-US" sz="1000" b="0">
                <a:effectLst/>
              </a:rPr>
              <a:t> The life of the new or spiritually immature believer tends to be very similar to that of the unbeliever.</a:t>
            </a:r>
          </a:p>
          <a:p>
            <a:pPr>
              <a:lnSpc>
                <a:spcPct val="80000"/>
              </a:lnSpc>
              <a:buFont typeface="Wingdings" pitchFamily="2" charset="2"/>
              <a:buNone/>
            </a:pPr>
            <a:endParaRPr lang="en-GB" altLang="en-US" sz="1000" b="0">
              <a:effectLst/>
            </a:endParaRPr>
          </a:p>
          <a:p>
            <a:pPr>
              <a:lnSpc>
                <a:spcPct val="80000"/>
              </a:lnSpc>
              <a:buFont typeface="Wingdings" pitchFamily="2" charset="2"/>
              <a:buNone/>
            </a:pPr>
            <a:r>
              <a:rPr lang="en-GB" altLang="en-US" sz="1000" b="0">
                <a:effectLst/>
              </a:rPr>
              <a:t>Allow time for discussion afterwards</a:t>
            </a:r>
          </a:p>
          <a:p>
            <a:pPr>
              <a:lnSpc>
                <a:spcPct val="80000"/>
              </a:lnSpc>
              <a:buFont typeface="Wingdings" pitchFamily="2" charset="2"/>
              <a:buNone/>
            </a:pPr>
            <a:endParaRPr lang="en-GB" altLang="en-US" sz="1000" b="0">
              <a:effectLst/>
            </a:endParaRPr>
          </a:p>
          <a:p>
            <a:pPr>
              <a:lnSpc>
                <a:spcPct val="80000"/>
              </a:lnSpc>
            </a:pPr>
            <a:r>
              <a:rPr lang="en-GB" altLang="en-US" sz="1000" i="1">
                <a:effectLst/>
              </a:rPr>
              <a:t>LEAD A SHORT TIME OF EVALUTATION &amp; CONSECRATION:</a:t>
            </a:r>
          </a:p>
          <a:p>
            <a:pPr>
              <a:lnSpc>
                <a:spcPct val="80000"/>
              </a:lnSpc>
            </a:pPr>
            <a:endParaRPr lang="en-GB" altLang="en-US" sz="1000" i="1">
              <a:effectLst/>
            </a:endParaRPr>
          </a:p>
          <a:p>
            <a:pPr>
              <a:lnSpc>
                <a:spcPct val="80000"/>
              </a:lnSpc>
              <a:buFontTx/>
              <a:buAutoNum type="arabicPeriod"/>
            </a:pPr>
            <a:r>
              <a:rPr lang="en-GB" altLang="en-US" sz="1000" b="0">
                <a:effectLst/>
              </a:rPr>
              <a:t>Get people to close their eyes in order to concentrate solely on God.</a:t>
            </a:r>
          </a:p>
          <a:p>
            <a:pPr>
              <a:lnSpc>
                <a:spcPct val="80000"/>
              </a:lnSpc>
              <a:buFontTx/>
              <a:buAutoNum type="arabicPeriod"/>
            </a:pPr>
            <a:endParaRPr lang="en-GB" altLang="en-US" sz="1000" b="0">
              <a:effectLst/>
            </a:endParaRPr>
          </a:p>
          <a:p>
            <a:pPr>
              <a:lnSpc>
                <a:spcPct val="80000"/>
              </a:lnSpc>
              <a:buFontTx/>
              <a:buAutoNum type="arabicPeriod"/>
            </a:pPr>
            <a:r>
              <a:rPr lang="en-GB" altLang="en-US" sz="1000" b="0">
                <a:effectLst/>
              </a:rPr>
              <a:t>Encourage them to quietly reflect on their own life. Ask the following questions if appropriate:</a:t>
            </a:r>
          </a:p>
          <a:p>
            <a:pPr>
              <a:lnSpc>
                <a:spcPct val="80000"/>
              </a:lnSpc>
            </a:pPr>
            <a:endParaRPr lang="en-GB" altLang="en-US" sz="1000" b="0">
              <a:effectLst/>
            </a:endParaRPr>
          </a:p>
          <a:p>
            <a:pPr lvl="2">
              <a:lnSpc>
                <a:spcPct val="80000"/>
              </a:lnSpc>
              <a:buFontTx/>
              <a:buChar char="•"/>
            </a:pPr>
            <a:r>
              <a:rPr lang="en-GB" altLang="en-US" sz="1000" b="0">
                <a:effectLst/>
              </a:rPr>
              <a:t>Which of slides 2 or 3 are you?</a:t>
            </a:r>
          </a:p>
          <a:p>
            <a:pPr lvl="2">
              <a:lnSpc>
                <a:spcPct val="80000"/>
              </a:lnSpc>
              <a:buFontTx/>
              <a:buChar char="•"/>
            </a:pPr>
            <a:r>
              <a:rPr lang="en-GB" altLang="en-US" sz="1000" b="0">
                <a:effectLst/>
              </a:rPr>
              <a:t>Have you the opened the door to the Holy Spirit but you have just become aware of how much the ‘big I’, YOU, are still in control?</a:t>
            </a:r>
          </a:p>
          <a:p>
            <a:pPr lvl="2">
              <a:lnSpc>
                <a:spcPct val="80000"/>
              </a:lnSpc>
              <a:buFontTx/>
              <a:buChar char="•"/>
            </a:pPr>
            <a:r>
              <a:rPr lang="en-GB" altLang="en-US" sz="1000" b="0">
                <a:effectLst/>
              </a:rPr>
              <a:t>Can you identify any strongholds in your behaviour?</a:t>
            </a:r>
          </a:p>
          <a:p>
            <a:pPr lvl="2">
              <a:lnSpc>
                <a:spcPct val="80000"/>
              </a:lnSpc>
            </a:pPr>
            <a:endParaRPr lang="en-GB" altLang="en-US" sz="1000" b="0">
              <a:effectLst/>
            </a:endParaRPr>
          </a:p>
          <a:p>
            <a:pPr>
              <a:lnSpc>
                <a:spcPct val="80000"/>
              </a:lnSpc>
              <a:buFontTx/>
              <a:buAutoNum type="arabicPeriod" startAt="3"/>
            </a:pPr>
            <a:r>
              <a:rPr lang="en-GB" altLang="en-US" sz="1000" b="0">
                <a:effectLst/>
              </a:rPr>
              <a:t>Say quietly: We are all here today because we share a mutual calling to teach and disciple others. But we are all on a journey of discipleship; none of us has Christ fully-formed in us. We are all aiming to live a fully surrendered life where Jesus reigns on the throne and not us. If we really mean this then He must become our no.1 priority and the first-love of our heart-allegiance. </a:t>
            </a:r>
          </a:p>
          <a:p>
            <a:pPr>
              <a:lnSpc>
                <a:spcPct val="80000"/>
              </a:lnSpc>
            </a:pPr>
            <a:endParaRPr lang="en-GB" altLang="en-US" sz="1000" b="0">
              <a:effectLst/>
            </a:endParaRPr>
          </a:p>
          <a:p>
            <a:pPr>
              <a:lnSpc>
                <a:spcPct val="80000"/>
              </a:lnSpc>
              <a:buFontTx/>
              <a:buAutoNum type="arabicPeriod" startAt="4"/>
            </a:pPr>
            <a:r>
              <a:rPr lang="en-GB" altLang="en-US" sz="1000" b="0">
                <a:effectLst/>
              </a:rPr>
              <a:t>Right now offer your body, the part of your body (heart, mind, will, emotions, eyes, ears, lips, tongue, hands, feet and sexual organs) to Father God to be used as instruments for righteousness in the work of His Kingdom.</a:t>
            </a:r>
          </a:p>
          <a:p>
            <a:pPr>
              <a:lnSpc>
                <a:spcPct val="80000"/>
              </a:lnSpc>
            </a:pPr>
            <a:endParaRPr lang="en-GB" altLang="en-US" sz="1000" b="0">
              <a:effectLst/>
            </a:endParaRPr>
          </a:p>
          <a:p>
            <a:pPr>
              <a:lnSpc>
                <a:spcPct val="80000"/>
              </a:lnSpc>
              <a:buFontTx/>
              <a:buAutoNum type="arabicPeriod" startAt="5"/>
            </a:pPr>
            <a:r>
              <a:rPr lang="en-GB" altLang="en-US" sz="1000" b="0">
                <a:effectLst/>
              </a:rPr>
              <a:t>Consciously choose to close the door of the flesh.</a:t>
            </a:r>
          </a:p>
          <a:p>
            <a:pPr>
              <a:lnSpc>
                <a:spcPct val="80000"/>
              </a:lnSpc>
            </a:pPr>
            <a:endParaRPr lang="en-GB" altLang="en-US" sz="1000" b="0">
              <a:effectLst/>
            </a:endParaRPr>
          </a:p>
          <a:p>
            <a:pPr>
              <a:lnSpc>
                <a:spcPct val="80000"/>
              </a:lnSpc>
              <a:buFontTx/>
              <a:buAutoNum type="arabicPeriod" startAt="6"/>
            </a:pPr>
            <a:r>
              <a:rPr lang="en-GB" altLang="en-US" sz="1000" b="0">
                <a:effectLst/>
              </a:rPr>
              <a:t>Ask the Holy Spirit to fill you afresh and be your helper.</a:t>
            </a:r>
          </a:p>
          <a:p>
            <a:pPr>
              <a:lnSpc>
                <a:spcPct val="80000"/>
              </a:lnSpc>
              <a:buFontTx/>
              <a:buAutoNum type="arabicPeriod" startAt="6"/>
            </a:pPr>
            <a:endParaRPr lang="en-GB" altLang="en-US" sz="1000" b="0">
              <a:effectLst/>
            </a:endParaRPr>
          </a:p>
          <a:p>
            <a:pPr>
              <a:lnSpc>
                <a:spcPct val="80000"/>
              </a:lnSpc>
              <a:buFontTx/>
              <a:buAutoNum type="arabicPeriod" startAt="6"/>
            </a:pPr>
            <a:r>
              <a:rPr lang="en-GB" altLang="en-US" sz="1000" b="0">
                <a:effectLst/>
              </a:rPr>
              <a:t>Stay in an attitude of prayer….go to next slide and facilitate a response…</a:t>
            </a:r>
          </a:p>
          <a:p>
            <a:pPr>
              <a:lnSpc>
                <a:spcPct val="80000"/>
              </a:lnSpc>
              <a:buFontTx/>
              <a:buAutoNum type="arabicPeriod" startAt="6"/>
            </a:pPr>
            <a:endParaRPr lang="en-US" altLang="en-US" sz="1000" b="0">
              <a:effectLst/>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754332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889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659811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5573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5573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07358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4019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315965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5171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11759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11342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54666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41313"/>
            <a:ext cx="2057400" cy="5741987"/>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341313"/>
            <a:ext cx="6019800" cy="57419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26243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6258" name="Picture 4" descr="Butterfly.jpg"/>
          <p:cNvPicPr>
            <a:picLocks noChangeAspect="1"/>
          </p:cNvPicPr>
          <p:nvPr userDrawn="1"/>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r="78" b="-96"/>
          <a:stretch>
            <a:fillRect/>
          </a:stretch>
        </p:blipFill>
        <p:spPr bwMode="auto">
          <a:xfrm rot="1433629">
            <a:off x="7745413" y="63500"/>
            <a:ext cx="1366837"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userDrawn="1"/>
        </p:nvSpPr>
        <p:spPr>
          <a:xfrm>
            <a:off x="-36513" y="6597650"/>
            <a:ext cx="1219201" cy="215900"/>
          </a:xfrm>
          <a:prstGeom prst="rect">
            <a:avLst/>
          </a:prstGeom>
          <a:noFill/>
        </p:spPr>
        <p:txBody>
          <a:bodyPr wrap="none">
            <a:spAutoFit/>
          </a:bodyPr>
          <a:lstStyle/>
          <a:p>
            <a:pPr>
              <a:defRPr/>
            </a:pPr>
            <a:r>
              <a:rPr lang="en-GB" sz="800" b="0" dirty="0">
                <a:effectLst/>
              </a:rPr>
              <a:t>© Sarah Winbow 2012</a:t>
            </a:r>
          </a:p>
        </p:txBody>
      </p:sp>
      <p:sp>
        <p:nvSpPr>
          <p:cNvPr id="6" name="Rectangle 5"/>
          <p:cNvSpPr/>
          <p:nvPr userDrawn="1"/>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b="0">
              <a:effectLst/>
            </a:endParaRPr>
          </a:p>
        </p:txBody>
      </p:sp>
      <p:sp>
        <p:nvSpPr>
          <p:cNvPr id="1026" name="Rectangle 2"/>
          <p:cNvSpPr>
            <a:spLocks noGrp="1" noChangeArrowheads="1"/>
          </p:cNvSpPr>
          <p:nvPr>
            <p:ph type="title"/>
          </p:nvPr>
        </p:nvSpPr>
        <p:spPr bwMode="auto">
          <a:xfrm>
            <a:off x="457200" y="341313"/>
            <a:ext cx="8229600" cy="1143000"/>
          </a:xfrm>
          <a:prstGeom prst="rect">
            <a:avLst/>
          </a:prstGeom>
          <a:noFill/>
          <a:ln w="9525">
            <a:noFill/>
            <a:miter lim="800000"/>
            <a:headEnd/>
            <a:tailEnd/>
          </a:ln>
          <a:effectLst>
            <a:outerShdw dist="35921" dir="2700000" algn="ctr" rotWithShape="0">
              <a:schemeClr val="bg2"/>
            </a:outerShdw>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557338"/>
            <a:ext cx="8229600" cy="4525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7" name="TextBox 6"/>
          <p:cNvSpPr txBox="1"/>
          <p:nvPr userDrawn="1"/>
        </p:nvSpPr>
        <p:spPr>
          <a:xfrm>
            <a:off x="-36513" y="6669088"/>
            <a:ext cx="1208088" cy="214312"/>
          </a:xfrm>
          <a:prstGeom prst="rect">
            <a:avLst/>
          </a:prstGeom>
          <a:noFill/>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r>
              <a:rPr lang="en-GB" altLang="en-US" sz="800" b="0">
                <a:solidFill>
                  <a:schemeClr val="bg1"/>
                </a:solidFill>
                <a:effectLst/>
              </a:rPr>
              <a:t>© Sarah Winbow 2012</a:t>
            </a: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p:txStyles>
    <p:titleStyle>
      <a:lvl1pPr algn="ctr" rtl="0" eaLnBrk="0" fontAlgn="base" hangingPunct="0">
        <a:spcBef>
          <a:spcPct val="0"/>
        </a:spcBef>
        <a:spcAft>
          <a:spcPct val="0"/>
        </a:spcAft>
        <a:defRPr sz="6000" b="1">
          <a:solidFill>
            <a:srgbClr val="0033CC"/>
          </a:solidFill>
          <a:latin typeface="+mj-lt"/>
          <a:ea typeface="+mj-ea"/>
          <a:cs typeface="+mj-cs"/>
        </a:defRPr>
      </a:lvl1pPr>
      <a:lvl2pPr algn="ctr" rtl="0" eaLnBrk="0" fontAlgn="base" hangingPunct="0">
        <a:spcBef>
          <a:spcPct val="0"/>
        </a:spcBef>
        <a:spcAft>
          <a:spcPct val="0"/>
        </a:spcAft>
        <a:defRPr sz="6000" b="1">
          <a:solidFill>
            <a:srgbClr val="0033CC"/>
          </a:solidFill>
          <a:latin typeface="Arial" charset="0"/>
        </a:defRPr>
      </a:lvl2pPr>
      <a:lvl3pPr algn="ctr" rtl="0" eaLnBrk="0" fontAlgn="base" hangingPunct="0">
        <a:spcBef>
          <a:spcPct val="0"/>
        </a:spcBef>
        <a:spcAft>
          <a:spcPct val="0"/>
        </a:spcAft>
        <a:defRPr sz="6000" b="1">
          <a:solidFill>
            <a:srgbClr val="0033CC"/>
          </a:solidFill>
          <a:latin typeface="Arial" charset="0"/>
        </a:defRPr>
      </a:lvl3pPr>
      <a:lvl4pPr algn="ctr" rtl="0" eaLnBrk="0" fontAlgn="base" hangingPunct="0">
        <a:spcBef>
          <a:spcPct val="0"/>
        </a:spcBef>
        <a:spcAft>
          <a:spcPct val="0"/>
        </a:spcAft>
        <a:defRPr sz="6000" b="1">
          <a:solidFill>
            <a:srgbClr val="0033CC"/>
          </a:solidFill>
          <a:latin typeface="Arial" charset="0"/>
        </a:defRPr>
      </a:lvl4pPr>
      <a:lvl5pPr algn="ctr" rtl="0" eaLnBrk="0" fontAlgn="base" hangingPunct="0">
        <a:spcBef>
          <a:spcPct val="0"/>
        </a:spcBef>
        <a:spcAft>
          <a:spcPct val="0"/>
        </a:spcAft>
        <a:defRPr sz="6000" b="1">
          <a:solidFill>
            <a:srgbClr val="0033CC"/>
          </a:solidFill>
          <a:latin typeface="Arial" charset="0"/>
        </a:defRPr>
      </a:lvl5pPr>
      <a:lvl6pPr marL="457200" algn="ctr" rtl="0" eaLnBrk="0" fontAlgn="base" hangingPunct="0">
        <a:spcBef>
          <a:spcPct val="0"/>
        </a:spcBef>
        <a:spcAft>
          <a:spcPct val="0"/>
        </a:spcAft>
        <a:defRPr sz="6000" b="1">
          <a:solidFill>
            <a:srgbClr val="0033CC"/>
          </a:solidFill>
          <a:latin typeface="Arial" charset="0"/>
        </a:defRPr>
      </a:lvl6pPr>
      <a:lvl7pPr marL="914400" algn="ctr" rtl="0" eaLnBrk="0" fontAlgn="base" hangingPunct="0">
        <a:spcBef>
          <a:spcPct val="0"/>
        </a:spcBef>
        <a:spcAft>
          <a:spcPct val="0"/>
        </a:spcAft>
        <a:defRPr sz="6000" b="1">
          <a:solidFill>
            <a:srgbClr val="0033CC"/>
          </a:solidFill>
          <a:latin typeface="Arial" charset="0"/>
        </a:defRPr>
      </a:lvl7pPr>
      <a:lvl8pPr marL="1371600" algn="ctr" rtl="0" eaLnBrk="0" fontAlgn="base" hangingPunct="0">
        <a:spcBef>
          <a:spcPct val="0"/>
        </a:spcBef>
        <a:spcAft>
          <a:spcPct val="0"/>
        </a:spcAft>
        <a:defRPr sz="6000" b="1">
          <a:solidFill>
            <a:srgbClr val="0033CC"/>
          </a:solidFill>
          <a:latin typeface="Arial" charset="0"/>
        </a:defRPr>
      </a:lvl8pPr>
      <a:lvl9pPr marL="1828800" algn="ctr" rtl="0" eaLnBrk="0" fontAlgn="base" hangingPunct="0">
        <a:spcBef>
          <a:spcPct val="0"/>
        </a:spcBef>
        <a:spcAft>
          <a:spcPct val="0"/>
        </a:spcAft>
        <a:defRPr sz="6000" b="1">
          <a:solidFill>
            <a:srgbClr val="0033CC"/>
          </a:solidFill>
          <a:latin typeface="Arial" charset="0"/>
        </a:defRPr>
      </a:lvl9pPr>
    </p:titleStyle>
    <p:bodyStyle>
      <a:lvl1pPr marL="342900" indent="-342900" algn="l" rtl="0" eaLnBrk="0" fontAlgn="base" hangingPunct="0">
        <a:spcBef>
          <a:spcPct val="20000"/>
        </a:spcBef>
        <a:spcAft>
          <a:spcPct val="0"/>
        </a:spcAft>
        <a:buChar char="•"/>
        <a:defRPr sz="3200" b="1">
          <a:solidFill>
            <a:srgbClr val="FF9933"/>
          </a:solidFill>
          <a:latin typeface="+mn-lt"/>
          <a:ea typeface="+mn-ea"/>
          <a:cs typeface="+mn-cs"/>
        </a:defRPr>
      </a:lvl1pPr>
      <a:lvl2pPr marL="742950" indent="-285750" algn="l" rtl="0" eaLnBrk="0" fontAlgn="base" hangingPunct="0">
        <a:spcBef>
          <a:spcPct val="20000"/>
        </a:spcBef>
        <a:spcAft>
          <a:spcPct val="0"/>
        </a:spcAft>
        <a:buChar char="–"/>
        <a:defRPr sz="2800">
          <a:solidFill>
            <a:srgbClr val="00CC66"/>
          </a:solidFill>
          <a:latin typeface="+mn-lt"/>
        </a:defRPr>
      </a:lvl2pPr>
      <a:lvl3pPr marL="1143000" indent="-228600" algn="l" rtl="0" eaLnBrk="0" fontAlgn="base" hangingPunct="0">
        <a:spcBef>
          <a:spcPct val="20000"/>
        </a:spcBef>
        <a:spcAft>
          <a:spcPct val="0"/>
        </a:spcAft>
        <a:buChar char="•"/>
        <a:defRPr sz="2400">
          <a:solidFill>
            <a:srgbClr val="0033CC"/>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val 39"/>
          <p:cNvGrpSpPr>
            <a:grpSpLocks/>
          </p:cNvGrpSpPr>
          <p:nvPr/>
        </p:nvGrpSpPr>
        <p:grpSpPr bwMode="auto">
          <a:xfrm>
            <a:off x="1709738" y="890588"/>
            <a:ext cx="5649912" cy="5284787"/>
            <a:chOff x="1667" y="561"/>
            <a:chExt cx="3559" cy="3329"/>
          </a:xfrm>
        </p:grpSpPr>
        <p:pic>
          <p:nvPicPr>
            <p:cNvPr id="100355" name="Oval 3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7" y="561"/>
              <a:ext cx="3559" cy="3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ext Box 3"/>
            <p:cNvSpPr txBox="1">
              <a:spLocks noChangeArrowheads="1"/>
            </p:cNvSpPr>
            <p:nvPr/>
          </p:nvSpPr>
          <p:spPr bwMode="auto">
            <a:xfrm>
              <a:off x="2197" y="1058"/>
              <a:ext cx="2502" cy="2341"/>
            </a:xfrm>
            <a:prstGeom prst="rect">
              <a:avLst/>
            </a:prstGeom>
            <a:noFill/>
            <a:ln w="9525">
              <a:noFill/>
              <a:miter lim="800000"/>
              <a:headEnd/>
              <a:tailEnd/>
            </a:ln>
          </p:spPr>
          <p:txBody>
            <a:bodyPr wrap="none" anchor="ctr"/>
            <a:lstStyle/>
            <a:p>
              <a:pPr>
                <a:defRPr/>
              </a:pPr>
              <a:endParaRPr lang="en-GB" dirty="0">
                <a:solidFill>
                  <a:srgbClr val="FFFFFF"/>
                </a:solidFill>
                <a:effectLst>
                  <a:outerShdw blurRad="38100" dist="38100" dir="2700000" algn="tl">
                    <a:srgbClr val="C0C0C0"/>
                  </a:outerShdw>
                </a:effectLst>
              </a:endParaRPr>
            </a:p>
          </p:txBody>
        </p:sp>
      </p:grpSp>
      <p:sp>
        <p:nvSpPr>
          <p:cNvPr id="53" name="WordArt 52"/>
          <p:cNvSpPr>
            <a:spLocks noChangeArrowheads="1" noChangeShapeType="1" noTextEdit="1"/>
          </p:cNvSpPr>
          <p:nvPr/>
        </p:nvSpPr>
        <p:spPr bwMode="auto">
          <a:xfrm>
            <a:off x="3114923" y="5301208"/>
            <a:ext cx="2753221" cy="576064"/>
          </a:xfrm>
          <a:prstGeom prst="rect">
            <a:avLst/>
          </a:prstGeom>
        </p:spPr>
        <p:txBody>
          <a:bodyPr spcFirstLastPara="1" wrap="none" fromWordArt="1">
            <a:prstTxWarp prst="textArchDown">
              <a:avLst/>
            </a:prstTxWarp>
            <a:scene3d>
              <a:camera prst="orthographicFront"/>
              <a:lightRig rig="flat" dir="t"/>
            </a:scene3d>
            <a:sp3d extrusionH="57150" prstMaterial="softEdge">
              <a:bevelT w="38100" h="38100"/>
              <a:bevelB w="38100" h="38100"/>
            </a:sp3d>
          </a:bodyPr>
          <a:lstStyle/>
          <a:p>
            <a:pPr algn="ctr">
              <a:defRPr/>
            </a:pPr>
            <a:r>
              <a:rPr lang="en-GB" sz="4000" kern="10" dirty="0">
                <a:ln w="9525">
                  <a:solidFill>
                    <a:srgbClr val="FFFFFF"/>
                  </a:solidFill>
                  <a:round/>
                  <a:headEnd/>
                  <a:tailEnd/>
                </a:ln>
                <a:solidFill>
                  <a:srgbClr val="FFFFFF"/>
                </a:solidFill>
                <a:latin typeface="Arial"/>
                <a:cs typeface="Arial"/>
              </a:rPr>
              <a:t>STRENGTH</a:t>
            </a:r>
          </a:p>
        </p:txBody>
      </p:sp>
      <p:pic>
        <p:nvPicPr>
          <p:cNvPr id="91176" name="Oval 4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7125" y="1450975"/>
            <a:ext cx="4225925" cy="415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80" name="Text Box 44"/>
          <p:cNvSpPr txBox="1">
            <a:spLocks noChangeArrowheads="1"/>
          </p:cNvSpPr>
          <p:nvPr/>
        </p:nvSpPr>
        <p:spPr bwMode="auto">
          <a:xfrm rot="-3409893">
            <a:off x="1650195" y="1943846"/>
            <a:ext cx="1728787" cy="519112"/>
          </a:xfrm>
          <a:prstGeom prst="rect">
            <a:avLst/>
          </a:prstGeom>
          <a:noFill/>
          <a:ln w="9525">
            <a:noFill/>
            <a:miter lim="800000"/>
            <a:headEnd/>
            <a:tailEnd/>
          </a:ln>
          <a:effectLst/>
          <a:scene3d>
            <a:camera prst="orthographicFront"/>
            <a:lightRig rig="flat" dir="t"/>
          </a:scene3d>
          <a:sp3d prstMaterial="softEdge">
            <a:bevelT/>
            <a:bevelB/>
          </a:sp3d>
        </p:spPr>
        <p:txBody>
          <a:bodyPr>
            <a:spAutoFit/>
            <a:sp3d extrusionH="57150">
              <a:bevelT w="38100" h="38100"/>
              <a:bevelB w="38100" h="38100"/>
            </a:sp3d>
          </a:bodyPr>
          <a:lstStyle/>
          <a:p>
            <a:pPr algn="ctr">
              <a:spcBef>
                <a:spcPct val="50000"/>
              </a:spcBef>
              <a:defRPr/>
            </a:pPr>
            <a:r>
              <a:rPr lang="en-GB" sz="2800" dirty="0">
                <a:solidFill>
                  <a:srgbClr val="FFFFFF"/>
                </a:solidFill>
                <a:latin typeface="Arial" pitchFamily="34" charset="0"/>
              </a:rPr>
              <a:t>Sight</a:t>
            </a:r>
          </a:p>
        </p:txBody>
      </p:sp>
      <p:sp>
        <p:nvSpPr>
          <p:cNvPr id="91188" name="WordArt 52"/>
          <p:cNvSpPr>
            <a:spLocks noChangeArrowheads="1" noChangeShapeType="1" noTextEdit="1"/>
          </p:cNvSpPr>
          <p:nvPr/>
        </p:nvSpPr>
        <p:spPr bwMode="auto">
          <a:xfrm>
            <a:off x="3511997" y="2767013"/>
            <a:ext cx="1889125" cy="590550"/>
          </a:xfrm>
          <a:prstGeom prst="rect">
            <a:avLst/>
          </a:prstGeom>
        </p:spPr>
        <p:txBody>
          <a:bodyPr spcFirstLastPara="1" wrap="none" fromWordArt="1">
            <a:prstTxWarp prst="textArchUp">
              <a:avLst>
                <a:gd name="adj" fmla="val 10800004"/>
              </a:avLst>
            </a:prstTxWarp>
            <a:scene3d>
              <a:camera prst="orthographicFront"/>
              <a:lightRig rig="flat" dir="t"/>
            </a:scene3d>
            <a:sp3d extrusionH="57150" prstMaterial="softEdge">
              <a:bevelT w="38100" h="38100"/>
              <a:bevelB w="38100" h="38100"/>
            </a:sp3d>
          </a:bodyPr>
          <a:lstStyle/>
          <a:p>
            <a:pPr algn="ctr">
              <a:defRPr/>
            </a:pPr>
            <a:r>
              <a:rPr lang="en-GB" sz="4000" kern="10" dirty="0">
                <a:ln w="9525">
                  <a:solidFill>
                    <a:srgbClr val="FFFFFF"/>
                  </a:solidFill>
                  <a:round/>
                  <a:headEnd/>
                  <a:tailEnd/>
                </a:ln>
                <a:solidFill>
                  <a:srgbClr val="FFFFFF"/>
                </a:solidFill>
                <a:latin typeface="Arial"/>
                <a:cs typeface="Arial"/>
              </a:rPr>
              <a:t>HEART</a:t>
            </a:r>
          </a:p>
        </p:txBody>
      </p:sp>
      <p:sp>
        <p:nvSpPr>
          <p:cNvPr id="91189" name="WordArt 53"/>
          <p:cNvSpPr>
            <a:spLocks noChangeArrowheads="1" noChangeShapeType="1" noTextEdit="1"/>
          </p:cNvSpPr>
          <p:nvPr/>
        </p:nvSpPr>
        <p:spPr bwMode="auto">
          <a:xfrm>
            <a:off x="3781698" y="4396656"/>
            <a:ext cx="1511300" cy="544512"/>
          </a:xfrm>
          <a:prstGeom prst="rect">
            <a:avLst/>
          </a:prstGeom>
          <a:scene3d>
            <a:camera prst="orthographicFront"/>
            <a:lightRig rig="flat" dir="t"/>
          </a:scene3d>
          <a:sp3d>
            <a:bevelT/>
            <a:bevelB/>
          </a:sp3d>
        </p:spPr>
        <p:txBody>
          <a:bodyPr spcFirstLastPara="1" wrap="none" fromWordArt="1">
            <a:prstTxWarp prst="textArchDown">
              <a:avLst>
                <a:gd name="adj" fmla="val 0"/>
              </a:avLst>
            </a:prstTxWarp>
            <a:sp3d extrusionH="57150" prstMaterial="softEdge">
              <a:bevelT w="38100" h="38100"/>
              <a:bevelB w="38100" h="38100"/>
            </a:sp3d>
          </a:bodyPr>
          <a:lstStyle/>
          <a:p>
            <a:pPr algn="ctr">
              <a:defRPr/>
            </a:pPr>
            <a:r>
              <a:rPr lang="en-GB" sz="2800" kern="10" dirty="0">
                <a:ln w="9525">
                  <a:solidFill>
                    <a:srgbClr val="FFFFFF"/>
                  </a:solidFill>
                  <a:round/>
                  <a:headEnd/>
                  <a:tailEnd/>
                </a:ln>
                <a:solidFill>
                  <a:srgbClr val="FFFFFF"/>
                </a:solidFill>
                <a:latin typeface="Arial"/>
                <a:cs typeface="Arial"/>
              </a:rPr>
              <a:t>SOUL</a:t>
            </a:r>
          </a:p>
        </p:txBody>
      </p:sp>
      <p:grpSp>
        <p:nvGrpSpPr>
          <p:cNvPr id="4" name="Line 36"/>
          <p:cNvGrpSpPr>
            <a:grpSpLocks/>
          </p:cNvGrpSpPr>
          <p:nvPr/>
        </p:nvGrpSpPr>
        <p:grpSpPr bwMode="auto">
          <a:xfrm>
            <a:off x="4818063" y="4462463"/>
            <a:ext cx="871537" cy="1743075"/>
            <a:chOff x="3625" y="2811"/>
            <a:chExt cx="549" cy="1098"/>
          </a:xfrm>
        </p:grpSpPr>
        <p:pic>
          <p:nvPicPr>
            <p:cNvPr id="100370" name="Line 3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25" y="2811"/>
              <a:ext cx="549" cy="1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903" name="Text Box 63"/>
            <p:cNvSpPr txBox="1">
              <a:spLocks noChangeArrowheads="1" noChangeShapeType="1"/>
            </p:cNvSpPr>
            <p:nvPr/>
          </p:nvSpPr>
          <p:spPr bwMode="auto">
            <a:xfrm>
              <a:off x="3674" y="2840"/>
              <a:ext cx="0" cy="0"/>
            </a:xfrm>
            <a:prstGeom prst="rect">
              <a:avLst/>
            </a:prstGeom>
            <a:noFill/>
            <a:ln w="9525">
              <a:noFill/>
              <a:miter lim="800000"/>
              <a:headEnd/>
              <a:tailEnd/>
            </a:ln>
          </p:spPr>
          <p:txBody>
            <a:bodyPr/>
            <a:lstStyle/>
            <a:p>
              <a:pPr>
                <a:defRPr/>
              </a:pPr>
              <a:endParaRPr lang="en-GB" dirty="0">
                <a:solidFill>
                  <a:srgbClr val="FFFFFF"/>
                </a:solidFill>
                <a:effectLst>
                  <a:outerShdw blurRad="38100" dist="38100" dir="2700000" algn="tl">
                    <a:srgbClr val="C0C0C0"/>
                  </a:outerShdw>
                </a:effectLst>
              </a:endParaRPr>
            </a:p>
          </p:txBody>
        </p:sp>
      </p:grpSp>
      <p:grpSp>
        <p:nvGrpSpPr>
          <p:cNvPr id="5" name="Line 35"/>
          <p:cNvGrpSpPr>
            <a:grpSpLocks/>
          </p:cNvGrpSpPr>
          <p:nvPr/>
        </p:nvGrpSpPr>
        <p:grpSpPr bwMode="auto">
          <a:xfrm>
            <a:off x="3340100" y="4437063"/>
            <a:ext cx="871538" cy="1736725"/>
            <a:chOff x="2673" y="2857"/>
            <a:chExt cx="549" cy="1094"/>
          </a:xfrm>
        </p:grpSpPr>
        <p:pic>
          <p:nvPicPr>
            <p:cNvPr id="100373" name="Line 3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73" y="2857"/>
              <a:ext cx="549" cy="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900" name="Text Box 60"/>
            <p:cNvSpPr txBox="1">
              <a:spLocks noChangeArrowheads="1" noChangeShapeType="1"/>
            </p:cNvSpPr>
            <p:nvPr/>
          </p:nvSpPr>
          <p:spPr bwMode="auto">
            <a:xfrm>
              <a:off x="3176" y="2886"/>
              <a:ext cx="0" cy="0"/>
            </a:xfrm>
            <a:prstGeom prst="rect">
              <a:avLst/>
            </a:prstGeom>
            <a:noFill/>
            <a:ln w="9525">
              <a:noFill/>
              <a:miter lim="800000"/>
              <a:headEnd/>
              <a:tailEnd/>
            </a:ln>
          </p:spPr>
          <p:txBody>
            <a:bodyPr/>
            <a:lstStyle/>
            <a:p>
              <a:pPr>
                <a:defRPr/>
              </a:pPr>
              <a:endParaRPr lang="en-GB" dirty="0">
                <a:solidFill>
                  <a:srgbClr val="FFFFFF"/>
                </a:solidFill>
                <a:effectLst>
                  <a:outerShdw blurRad="38100" dist="38100" dir="2700000" algn="tl">
                    <a:srgbClr val="C0C0C0"/>
                  </a:outerShdw>
                </a:effectLst>
              </a:endParaRPr>
            </a:p>
          </p:txBody>
        </p:sp>
      </p:grpSp>
      <p:cxnSp>
        <p:nvCxnSpPr>
          <p:cNvPr id="69" name="Straight Arrow Connector 68"/>
          <p:cNvCxnSpPr/>
          <p:nvPr/>
        </p:nvCxnSpPr>
        <p:spPr>
          <a:xfrm rot="5400000">
            <a:off x="3491880" y="980728"/>
            <a:ext cx="1296144" cy="720080"/>
          </a:xfrm>
          <a:prstGeom prst="straightConnector1">
            <a:avLst/>
          </a:prstGeom>
          <a:ln w="57150">
            <a:solidFill>
              <a:schemeClr val="bg1"/>
            </a:solidFill>
            <a:tailEnd type="triangle" w="med" len="med"/>
          </a:ln>
          <a:scene3d>
            <a:camera prst="orthographicFront"/>
            <a:lightRig rig="flat" dir="t"/>
          </a:scene3d>
          <a:sp3d prstMaterial="softEdge">
            <a:bevelT/>
            <a:bevelB/>
          </a:sp3d>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rot="5400000">
            <a:off x="3924722" y="1339974"/>
            <a:ext cx="1296144" cy="1588"/>
          </a:xfrm>
          <a:prstGeom prst="straightConnector1">
            <a:avLst/>
          </a:prstGeom>
          <a:ln w="57150">
            <a:solidFill>
              <a:schemeClr val="bg1"/>
            </a:solidFill>
            <a:tailEnd type="triangle" w="med" len="med"/>
          </a:ln>
          <a:scene3d>
            <a:camera prst="orthographicFront"/>
            <a:lightRig rig="flat" dir="t"/>
          </a:scene3d>
          <a:sp3d prstMaterial="softEdge">
            <a:bevelT/>
            <a:bevelB/>
          </a:sp3d>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rot="16200000" flipH="1">
            <a:off x="4319178" y="1017526"/>
            <a:ext cx="1296144" cy="646484"/>
          </a:xfrm>
          <a:prstGeom prst="straightConnector1">
            <a:avLst/>
          </a:prstGeom>
          <a:ln w="57150">
            <a:solidFill>
              <a:schemeClr val="bg1"/>
            </a:solidFill>
            <a:tailEnd type="triangle" w="med" len="med"/>
          </a:ln>
          <a:scene3d>
            <a:camera prst="orthographicFront"/>
            <a:lightRig rig="flat" dir="t"/>
          </a:scene3d>
          <a:sp3d prstMaterial="softEdge">
            <a:bevelT/>
            <a:bevelB/>
          </a:sp3d>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2797825" y="-27384"/>
            <a:ext cx="3646383" cy="769441"/>
          </a:xfrm>
          <a:prstGeom prst="rect">
            <a:avLst/>
          </a:prstGeom>
          <a:noFill/>
        </p:spPr>
        <p:txBody>
          <a:bodyPr wrap="none">
            <a:spAutoFit/>
            <a:scene3d>
              <a:camera prst="orthographicFront"/>
              <a:lightRig rig="flat" dir="t"/>
            </a:scene3d>
            <a:sp3d extrusionH="57150" prstMaterial="softEdge">
              <a:bevelT w="38100" h="38100"/>
              <a:bevelB w="38100" h="38100"/>
            </a:sp3d>
          </a:bodyPr>
          <a:lstStyle/>
          <a:p>
            <a:pPr>
              <a:defRPr/>
            </a:pPr>
            <a:r>
              <a:rPr lang="en-GB" sz="4400" dirty="0">
                <a:solidFill>
                  <a:schemeClr val="bg1"/>
                </a:solidFill>
              </a:rPr>
              <a:t>HOLY SPIRIT</a:t>
            </a:r>
          </a:p>
        </p:txBody>
      </p:sp>
      <p:cxnSp>
        <p:nvCxnSpPr>
          <p:cNvPr id="79" name="Straight Arrow Connector 78"/>
          <p:cNvCxnSpPr/>
          <p:nvPr/>
        </p:nvCxnSpPr>
        <p:spPr>
          <a:xfrm rot="5400000" flipH="1" flipV="1">
            <a:off x="1598650" y="4920866"/>
            <a:ext cx="1985540" cy="935385"/>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flipV="1">
            <a:off x="2123728" y="4437112"/>
            <a:ext cx="2088232" cy="1944216"/>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flipV="1">
            <a:off x="2123728" y="4365104"/>
            <a:ext cx="3312368" cy="2016224"/>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rot="16200000" flipV="1">
            <a:off x="2879812" y="4689140"/>
            <a:ext cx="1944216" cy="1440160"/>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endCxn id="91189" idx="0"/>
          </p:cNvCxnSpPr>
          <p:nvPr/>
        </p:nvCxnSpPr>
        <p:spPr>
          <a:xfrm rot="16200000" flipV="1">
            <a:off x="3598342" y="5335662"/>
            <a:ext cx="1912664" cy="34652"/>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rot="5400000" flipH="1" flipV="1">
            <a:off x="4136864" y="4829858"/>
            <a:ext cx="1986607" cy="1116334"/>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p:nvPr/>
        </p:nvCxnSpPr>
        <p:spPr>
          <a:xfrm rot="10800000">
            <a:off x="3275857" y="4365105"/>
            <a:ext cx="3744415" cy="2056681"/>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rot="10800000">
            <a:off x="4788026" y="4437114"/>
            <a:ext cx="2232246" cy="1944214"/>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rot="16200000" flipV="1">
            <a:off x="5379864" y="4781377"/>
            <a:ext cx="2056681" cy="1224135"/>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971600" y="6177498"/>
            <a:ext cx="7233070" cy="707886"/>
          </a:xfrm>
          <a:prstGeom prst="rect">
            <a:avLst/>
          </a:prstGeom>
          <a:noFill/>
        </p:spPr>
        <p:txBody>
          <a:bodyPr wrap="none">
            <a:spAutoFit/>
            <a:scene3d>
              <a:camera prst="orthographicFront"/>
              <a:lightRig rig="threePt" dir="t"/>
            </a:scene3d>
            <a:sp3d extrusionH="57150">
              <a:bevelT w="38100" h="38100"/>
              <a:bevelB w="38100" h="38100"/>
            </a:sp3d>
          </a:bodyPr>
          <a:lstStyle/>
          <a:p>
            <a:pPr>
              <a:defRPr/>
            </a:pPr>
            <a:r>
              <a:rPr lang="en-GB" sz="4000" dirty="0">
                <a:solidFill>
                  <a:srgbClr val="FFFF00"/>
                </a:solidFill>
              </a:rPr>
              <a:t>WORLD	FLESH		DEVIL</a:t>
            </a:r>
          </a:p>
        </p:txBody>
      </p:sp>
      <p:sp>
        <p:nvSpPr>
          <p:cNvPr id="46" name="Text Box 51"/>
          <p:cNvSpPr txBox="1">
            <a:spLocks noChangeArrowheads="1"/>
          </p:cNvSpPr>
          <p:nvPr/>
        </p:nvSpPr>
        <p:spPr bwMode="auto">
          <a:xfrm>
            <a:off x="4859436" y="3903439"/>
            <a:ext cx="1728788" cy="461665"/>
          </a:xfrm>
          <a:prstGeom prst="rect">
            <a:avLst/>
          </a:prstGeom>
          <a:noFill/>
          <a:ln w="9525">
            <a:noFill/>
            <a:miter lim="800000"/>
            <a:headEnd/>
            <a:tailEnd/>
          </a:ln>
          <a:effectLst/>
          <a:scene3d>
            <a:camera prst="orthographicFront"/>
            <a:lightRig rig="flat" dir="t"/>
          </a:scene3d>
          <a:sp3d prstMaterial="powder"/>
        </p:spPr>
        <p:txBody>
          <a:bodyPr>
            <a:spAutoFit/>
            <a:sp3d extrusionH="57150" prstMaterial="powder">
              <a:bevelT w="38100" h="38100"/>
              <a:bevelB w="38100" h="38100"/>
            </a:sp3d>
          </a:bodyPr>
          <a:lstStyle/>
          <a:p>
            <a:pPr algn="ctr">
              <a:spcBef>
                <a:spcPct val="50000"/>
              </a:spcBef>
              <a:defRPr/>
            </a:pPr>
            <a:r>
              <a:rPr lang="en-GB" sz="2400" dirty="0">
                <a:solidFill>
                  <a:srgbClr val="FFFFFF"/>
                </a:solidFill>
                <a:latin typeface="Arial" pitchFamily="34" charset="0"/>
              </a:rPr>
              <a:t>Emotions</a:t>
            </a:r>
          </a:p>
        </p:txBody>
      </p:sp>
      <p:sp>
        <p:nvSpPr>
          <p:cNvPr id="47" name="Text Box 13"/>
          <p:cNvSpPr txBox="1">
            <a:spLocks noChangeArrowheads="1"/>
          </p:cNvSpPr>
          <p:nvPr/>
        </p:nvSpPr>
        <p:spPr bwMode="auto">
          <a:xfrm>
            <a:off x="2051720" y="3903439"/>
            <a:ext cx="2016125" cy="461665"/>
          </a:xfrm>
          <a:prstGeom prst="rect">
            <a:avLst/>
          </a:prstGeom>
          <a:noFill/>
          <a:ln w="9525">
            <a:noFill/>
            <a:miter lim="800000"/>
            <a:headEnd/>
            <a:tailEnd/>
          </a:ln>
          <a:effectLst/>
          <a:scene3d>
            <a:camera prst="orthographicFront"/>
            <a:lightRig rig="flat" dir="t"/>
          </a:scene3d>
          <a:sp3d prstMaterial="powder"/>
        </p:spPr>
        <p:txBody>
          <a:bodyPr>
            <a:spAutoFit/>
            <a:sp3d extrusionH="57150" prstMaterial="powder">
              <a:bevelT w="38100" h="38100"/>
            </a:sp3d>
          </a:bodyPr>
          <a:lstStyle/>
          <a:p>
            <a:pPr algn="ctr">
              <a:spcBef>
                <a:spcPct val="50000"/>
              </a:spcBef>
              <a:defRPr/>
            </a:pPr>
            <a:r>
              <a:rPr lang="en-GB" sz="2400" dirty="0">
                <a:solidFill>
                  <a:srgbClr val="FFFFFF"/>
                </a:solidFill>
                <a:latin typeface="Arial" pitchFamily="34" charset="0"/>
              </a:rPr>
              <a:t>Mind</a:t>
            </a:r>
          </a:p>
        </p:txBody>
      </p:sp>
      <p:sp>
        <p:nvSpPr>
          <p:cNvPr id="48" name="Text Box 13"/>
          <p:cNvSpPr txBox="1">
            <a:spLocks noChangeArrowheads="1"/>
          </p:cNvSpPr>
          <p:nvPr/>
        </p:nvSpPr>
        <p:spPr bwMode="auto">
          <a:xfrm>
            <a:off x="3563987" y="3903439"/>
            <a:ext cx="2016125" cy="461665"/>
          </a:xfrm>
          <a:prstGeom prst="rect">
            <a:avLst/>
          </a:prstGeom>
          <a:noFill/>
          <a:ln w="9525">
            <a:noFill/>
            <a:miter lim="800000"/>
            <a:headEnd/>
            <a:tailEnd/>
          </a:ln>
          <a:effectLst/>
          <a:scene3d>
            <a:camera prst="orthographicFront"/>
            <a:lightRig rig="flat" dir="t"/>
          </a:scene3d>
          <a:sp3d prstMaterial="powder"/>
        </p:spPr>
        <p:txBody>
          <a:bodyPr>
            <a:spAutoFit/>
            <a:sp3d extrusionH="57150" prstMaterial="powder">
              <a:bevelT w="38100" h="38100"/>
            </a:sp3d>
          </a:bodyPr>
          <a:lstStyle/>
          <a:p>
            <a:pPr algn="ctr">
              <a:spcBef>
                <a:spcPct val="50000"/>
              </a:spcBef>
              <a:defRPr/>
            </a:pPr>
            <a:r>
              <a:rPr lang="en-GB" sz="2400" dirty="0">
                <a:solidFill>
                  <a:srgbClr val="FFFFFF"/>
                </a:solidFill>
                <a:latin typeface="Arial" pitchFamily="34" charset="0"/>
              </a:rPr>
              <a:t>Will</a:t>
            </a:r>
          </a:p>
        </p:txBody>
      </p:sp>
      <p:sp>
        <p:nvSpPr>
          <p:cNvPr id="49" name="Text Box 44"/>
          <p:cNvSpPr txBox="1">
            <a:spLocks noChangeArrowheads="1"/>
          </p:cNvSpPr>
          <p:nvPr/>
        </p:nvSpPr>
        <p:spPr bwMode="auto">
          <a:xfrm rot="16200000">
            <a:off x="1199236" y="3097734"/>
            <a:ext cx="1728787" cy="519112"/>
          </a:xfrm>
          <a:prstGeom prst="rect">
            <a:avLst/>
          </a:prstGeom>
          <a:noFill/>
          <a:ln w="9525">
            <a:noFill/>
            <a:miter lim="800000"/>
            <a:headEnd/>
            <a:tailEnd/>
          </a:ln>
          <a:effectLst/>
          <a:scene3d>
            <a:camera prst="orthographicFront"/>
            <a:lightRig rig="flat" dir="t"/>
          </a:scene3d>
          <a:sp3d prstMaterial="softEdge">
            <a:bevelT/>
            <a:bevelB/>
          </a:sp3d>
        </p:spPr>
        <p:txBody>
          <a:bodyPr>
            <a:spAutoFit/>
            <a:sp3d extrusionH="57150">
              <a:bevelT w="38100" h="38100"/>
              <a:bevelB w="38100" h="38100"/>
            </a:sp3d>
          </a:bodyPr>
          <a:lstStyle/>
          <a:p>
            <a:pPr algn="ctr">
              <a:spcBef>
                <a:spcPct val="50000"/>
              </a:spcBef>
              <a:defRPr/>
            </a:pPr>
            <a:r>
              <a:rPr lang="en-GB" sz="2800" dirty="0">
                <a:solidFill>
                  <a:srgbClr val="FFFFFF"/>
                </a:solidFill>
                <a:latin typeface="Arial" pitchFamily="34" charset="0"/>
              </a:rPr>
              <a:t>Smell</a:t>
            </a:r>
          </a:p>
        </p:txBody>
      </p:sp>
      <p:sp>
        <p:nvSpPr>
          <p:cNvPr id="50" name="Text Box 44"/>
          <p:cNvSpPr txBox="1">
            <a:spLocks noChangeArrowheads="1"/>
          </p:cNvSpPr>
          <p:nvPr/>
        </p:nvSpPr>
        <p:spPr bwMode="auto">
          <a:xfrm rot="14539765">
            <a:off x="1531555" y="4454705"/>
            <a:ext cx="1728787" cy="519112"/>
          </a:xfrm>
          <a:prstGeom prst="rect">
            <a:avLst/>
          </a:prstGeom>
          <a:noFill/>
          <a:ln w="9525">
            <a:noFill/>
            <a:miter lim="800000"/>
            <a:headEnd/>
            <a:tailEnd/>
          </a:ln>
          <a:effectLst/>
          <a:scene3d>
            <a:camera prst="orthographicFront"/>
            <a:lightRig rig="flat" dir="t"/>
          </a:scene3d>
          <a:sp3d prstMaterial="softEdge">
            <a:bevelT/>
            <a:bevelB/>
          </a:sp3d>
        </p:spPr>
        <p:txBody>
          <a:bodyPr>
            <a:spAutoFit/>
            <a:sp3d extrusionH="57150">
              <a:bevelT w="38100" h="38100"/>
              <a:bevelB w="38100" h="38100"/>
            </a:sp3d>
          </a:bodyPr>
          <a:lstStyle/>
          <a:p>
            <a:pPr algn="ctr">
              <a:spcBef>
                <a:spcPct val="50000"/>
              </a:spcBef>
              <a:defRPr/>
            </a:pPr>
            <a:r>
              <a:rPr lang="en-GB" sz="2800" dirty="0">
                <a:solidFill>
                  <a:srgbClr val="FFFFFF"/>
                </a:solidFill>
                <a:latin typeface="Arial" pitchFamily="34" charset="0"/>
              </a:rPr>
              <a:t>Sound</a:t>
            </a:r>
          </a:p>
        </p:txBody>
      </p:sp>
      <p:sp>
        <p:nvSpPr>
          <p:cNvPr id="51" name="Text Box 44"/>
          <p:cNvSpPr txBox="1">
            <a:spLocks noChangeArrowheads="1"/>
          </p:cNvSpPr>
          <p:nvPr/>
        </p:nvSpPr>
        <p:spPr bwMode="auto">
          <a:xfrm rot="4380590">
            <a:off x="5936609" y="2631796"/>
            <a:ext cx="1728787" cy="519112"/>
          </a:xfrm>
          <a:prstGeom prst="rect">
            <a:avLst/>
          </a:prstGeom>
          <a:noFill/>
          <a:ln w="9525">
            <a:noFill/>
            <a:miter lim="800000"/>
            <a:headEnd/>
            <a:tailEnd/>
          </a:ln>
          <a:effectLst/>
          <a:scene3d>
            <a:camera prst="orthographicFront"/>
            <a:lightRig rig="flat" dir="t"/>
          </a:scene3d>
          <a:sp3d prstMaterial="softEdge">
            <a:bevelT/>
            <a:bevelB/>
          </a:sp3d>
        </p:spPr>
        <p:txBody>
          <a:bodyPr>
            <a:spAutoFit/>
            <a:sp3d extrusionH="57150">
              <a:bevelT w="38100" h="38100"/>
              <a:bevelB w="38100" h="38100"/>
            </a:sp3d>
          </a:bodyPr>
          <a:lstStyle/>
          <a:p>
            <a:pPr algn="ctr">
              <a:spcBef>
                <a:spcPct val="50000"/>
              </a:spcBef>
              <a:defRPr/>
            </a:pPr>
            <a:r>
              <a:rPr lang="en-GB" sz="2800" dirty="0">
                <a:solidFill>
                  <a:srgbClr val="FFFFFF"/>
                </a:solidFill>
                <a:latin typeface="Arial" pitchFamily="34" charset="0"/>
              </a:rPr>
              <a:t>Taste</a:t>
            </a:r>
          </a:p>
        </p:txBody>
      </p:sp>
      <p:sp>
        <p:nvSpPr>
          <p:cNvPr id="52" name="Text Box 44"/>
          <p:cNvSpPr txBox="1">
            <a:spLocks noChangeArrowheads="1"/>
          </p:cNvSpPr>
          <p:nvPr/>
        </p:nvSpPr>
        <p:spPr bwMode="auto">
          <a:xfrm rot="6565413">
            <a:off x="5977190" y="3926941"/>
            <a:ext cx="1728787" cy="519112"/>
          </a:xfrm>
          <a:prstGeom prst="rect">
            <a:avLst/>
          </a:prstGeom>
          <a:noFill/>
          <a:ln w="9525">
            <a:noFill/>
            <a:miter lim="800000"/>
            <a:headEnd/>
            <a:tailEnd/>
          </a:ln>
          <a:effectLst/>
          <a:scene3d>
            <a:camera prst="orthographicFront"/>
            <a:lightRig rig="flat" dir="t"/>
          </a:scene3d>
          <a:sp3d prstMaterial="softEdge">
            <a:bevelT/>
            <a:bevelB/>
          </a:sp3d>
        </p:spPr>
        <p:txBody>
          <a:bodyPr>
            <a:spAutoFit/>
            <a:sp3d extrusionH="57150">
              <a:bevelT w="38100" h="38100"/>
              <a:bevelB w="38100" h="38100"/>
            </a:sp3d>
          </a:bodyPr>
          <a:lstStyle/>
          <a:p>
            <a:pPr algn="ctr">
              <a:spcBef>
                <a:spcPct val="50000"/>
              </a:spcBef>
              <a:defRPr/>
            </a:pPr>
            <a:r>
              <a:rPr lang="en-GB" sz="2800" dirty="0">
                <a:solidFill>
                  <a:srgbClr val="FFFFFF"/>
                </a:solidFill>
                <a:latin typeface="Arial" pitchFamily="34" charset="0"/>
              </a:rPr>
              <a:t>Touch</a:t>
            </a:r>
          </a:p>
        </p:txBody>
      </p:sp>
      <p:grpSp>
        <p:nvGrpSpPr>
          <p:cNvPr id="6" name="Group 53"/>
          <p:cNvGrpSpPr>
            <a:grpSpLocks/>
          </p:cNvGrpSpPr>
          <p:nvPr/>
        </p:nvGrpSpPr>
        <p:grpSpPr bwMode="auto">
          <a:xfrm>
            <a:off x="2843213" y="2060575"/>
            <a:ext cx="3313112" cy="369888"/>
            <a:chOff x="4572000" y="3789040"/>
            <a:chExt cx="3312368" cy="369332"/>
          </a:xfrm>
        </p:grpSpPr>
        <p:sp>
          <p:nvSpPr>
            <p:cNvPr id="55" name="Rectangle 54"/>
            <p:cNvSpPr/>
            <p:nvPr/>
          </p:nvSpPr>
          <p:spPr>
            <a:xfrm>
              <a:off x="4572000" y="3789040"/>
              <a:ext cx="3312368" cy="360040"/>
            </a:xfrm>
            <a:prstGeom prst="rect">
              <a:avLst/>
            </a:prstGeom>
            <a:solidFill>
              <a:srgbClr val="168433"/>
            </a:solidFill>
            <a:ln>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b="0">
                <a:effectLst/>
              </a:endParaRPr>
            </a:p>
          </p:txBody>
        </p:sp>
        <p:sp>
          <p:nvSpPr>
            <p:cNvPr id="56" name="TextBox 55"/>
            <p:cNvSpPr txBox="1"/>
            <p:nvPr/>
          </p:nvSpPr>
          <p:spPr>
            <a:xfrm>
              <a:off x="5220072" y="3789040"/>
              <a:ext cx="2082621" cy="369332"/>
            </a:xfrm>
            <a:prstGeom prst="rect">
              <a:avLst/>
            </a:prstGeom>
            <a:noFill/>
          </p:spPr>
          <p:txBody>
            <a:bodyPr wrap="none">
              <a:spAutoFit/>
              <a:scene3d>
                <a:camera prst="orthographicFront"/>
                <a:lightRig rig="flat" dir="t"/>
              </a:scene3d>
              <a:sp3d extrusionH="57150" prstMaterial="powder">
                <a:bevelT w="38100" h="38100"/>
                <a:bevelB w="38100" h="38100"/>
              </a:sp3d>
            </a:bodyPr>
            <a:lstStyle/>
            <a:p>
              <a:pPr>
                <a:defRPr/>
              </a:pPr>
              <a:r>
                <a:rPr lang="en-GB" dirty="0">
                  <a:solidFill>
                    <a:schemeClr val="bg1"/>
                  </a:solidFill>
                </a:rPr>
                <a:t>BLOCKED DOOR</a:t>
              </a:r>
            </a:p>
          </p:txBody>
        </p:sp>
      </p:grpSp>
      <p:pic>
        <p:nvPicPr>
          <p:cNvPr id="91173" name="Text Box 3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5655" y="212149"/>
            <a:ext cx="7344816" cy="567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Text Box 47"/>
          <p:cNvSpPr txBox="1">
            <a:spLocks noChangeArrowheads="1"/>
          </p:cNvSpPr>
          <p:nvPr/>
        </p:nvSpPr>
        <p:spPr bwMode="auto">
          <a:xfrm>
            <a:off x="158097" y="868650"/>
            <a:ext cx="2397679" cy="400110"/>
          </a:xfrm>
          <a:prstGeom prst="rect">
            <a:avLst/>
          </a:prstGeom>
          <a:noFill/>
          <a:ln w="9525">
            <a:noFill/>
            <a:miter lim="800000"/>
            <a:headEnd/>
            <a:tailEnd/>
          </a:ln>
          <a:effectLst/>
          <a:scene3d>
            <a:camera prst="orthographicFront"/>
            <a:lightRig rig="flat" dir="t"/>
          </a:scene3d>
          <a:sp3d prstMaterial="powder"/>
        </p:spPr>
        <p:txBody>
          <a:bodyPr wrap="square">
            <a:spAutoFit/>
            <a:sp3d extrusionH="57150" prstMaterial="powder">
              <a:bevelT w="38100" h="38100"/>
            </a:sp3d>
          </a:bodyPr>
          <a:lstStyle/>
          <a:p>
            <a:pPr>
              <a:spcBef>
                <a:spcPct val="50000"/>
              </a:spcBef>
              <a:defRPr/>
            </a:pPr>
            <a:r>
              <a:rPr lang="en-GB" sz="2000" dirty="0">
                <a:solidFill>
                  <a:schemeClr val="bg1"/>
                </a:solidFill>
                <a:latin typeface="Arial" pitchFamily="34" charset="0"/>
              </a:rPr>
              <a:t>1Corinthians 2:14</a:t>
            </a:r>
          </a:p>
        </p:txBody>
      </p:sp>
      <p:sp>
        <p:nvSpPr>
          <p:cNvPr id="57" name="Text Box 47"/>
          <p:cNvSpPr txBox="1">
            <a:spLocks noChangeArrowheads="1"/>
          </p:cNvSpPr>
          <p:nvPr/>
        </p:nvSpPr>
        <p:spPr bwMode="auto">
          <a:xfrm>
            <a:off x="179512" y="1268760"/>
            <a:ext cx="2160141" cy="400110"/>
          </a:xfrm>
          <a:prstGeom prst="rect">
            <a:avLst/>
          </a:prstGeom>
          <a:noFill/>
          <a:ln w="9525">
            <a:noFill/>
            <a:miter lim="800000"/>
            <a:headEnd/>
            <a:tailEnd/>
          </a:ln>
          <a:effectLst/>
          <a:scene3d>
            <a:camera prst="orthographicFront"/>
            <a:lightRig rig="flat" dir="t"/>
          </a:scene3d>
          <a:sp3d prstMaterial="powder"/>
        </p:spPr>
        <p:txBody>
          <a:bodyPr wrap="square">
            <a:spAutoFit/>
            <a:sp3d extrusionH="57150" prstMaterial="powder">
              <a:bevelT w="38100" h="38100"/>
            </a:sp3d>
          </a:bodyPr>
          <a:lstStyle/>
          <a:p>
            <a:pPr>
              <a:spcBef>
                <a:spcPct val="50000"/>
              </a:spcBef>
              <a:defRPr/>
            </a:pPr>
            <a:r>
              <a:rPr lang="en-GB" sz="2000" dirty="0">
                <a:solidFill>
                  <a:schemeClr val="bg1"/>
                </a:solidFill>
                <a:latin typeface="Arial" pitchFamily="34" charset="0"/>
              </a:rPr>
              <a:t>Revelation 3:20</a:t>
            </a:r>
          </a:p>
        </p:txBody>
      </p:sp>
      <p:sp>
        <p:nvSpPr>
          <p:cNvPr id="58" name="TextBox 57"/>
          <p:cNvSpPr txBox="1"/>
          <p:nvPr/>
        </p:nvSpPr>
        <p:spPr>
          <a:xfrm>
            <a:off x="6841583" y="836712"/>
            <a:ext cx="2266967" cy="830997"/>
          </a:xfrm>
          <a:prstGeom prst="rect">
            <a:avLst/>
          </a:prstGeom>
          <a:noFill/>
          <a:scene3d>
            <a:camera prst="orthographicFront"/>
            <a:lightRig rig="flat" dir="t"/>
          </a:scene3d>
          <a:sp3d prstMaterial="powder"/>
        </p:spPr>
        <p:txBody>
          <a:bodyPr wrap="none">
            <a:spAutoFit/>
            <a:sp3d extrusionH="57150" prstMaterial="powder">
              <a:bevelT w="38100" h="38100"/>
              <a:bevelB w="38100" h="38100"/>
            </a:sp3d>
          </a:bodyPr>
          <a:lstStyle/>
          <a:p>
            <a:pPr algn="r">
              <a:defRPr/>
            </a:pPr>
            <a:r>
              <a:rPr lang="en-GB" sz="2400" dirty="0">
                <a:solidFill>
                  <a:schemeClr val="bg1"/>
                </a:solidFill>
              </a:rPr>
              <a:t>The life of the </a:t>
            </a:r>
          </a:p>
          <a:p>
            <a:pPr algn="r">
              <a:defRPr/>
            </a:pPr>
            <a:r>
              <a:rPr lang="en-GB" sz="2400" dirty="0">
                <a:solidFill>
                  <a:schemeClr val="bg1"/>
                </a:solidFill>
              </a:rPr>
              <a:t>unbeliever...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180"/>
                                        </p:tgtEl>
                                        <p:attrNameLst>
                                          <p:attrName>style.visibility</p:attrName>
                                        </p:attrNameLst>
                                      </p:cBhvr>
                                      <p:to>
                                        <p:strVal val="visible"/>
                                      </p:to>
                                    </p:set>
                                    <p:animEffect transition="in" filter="fade">
                                      <p:cBhvr>
                                        <p:cTn id="12" dur="2000"/>
                                        <p:tgtEl>
                                          <p:spTgt spid="9118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20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20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2000"/>
                                        <p:tgtEl>
                                          <p:spTgt spid="5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2000"/>
                                        <p:tgtEl>
                                          <p:spTgt spid="5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1176"/>
                                        </p:tgtEl>
                                        <p:attrNameLst>
                                          <p:attrName>style.visibility</p:attrName>
                                        </p:attrNameLst>
                                      </p:cBhvr>
                                      <p:to>
                                        <p:strVal val="visible"/>
                                      </p:to>
                                    </p:set>
                                    <p:animEffect transition="in" filter="fade">
                                      <p:cBhvr>
                                        <p:cTn id="37" dur="2000"/>
                                        <p:tgtEl>
                                          <p:spTgt spid="9117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1188"/>
                                        </p:tgtEl>
                                        <p:attrNameLst>
                                          <p:attrName>style.visibility</p:attrName>
                                        </p:attrNameLst>
                                      </p:cBhvr>
                                      <p:to>
                                        <p:strVal val="visible"/>
                                      </p:to>
                                    </p:set>
                                    <p:animEffect transition="in" filter="fade">
                                      <p:cBhvr>
                                        <p:cTn id="42" dur="2000"/>
                                        <p:tgtEl>
                                          <p:spTgt spid="9118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91189"/>
                                        </p:tgtEl>
                                        <p:attrNameLst>
                                          <p:attrName>style.visibility</p:attrName>
                                        </p:attrNameLst>
                                      </p:cBhvr>
                                      <p:to>
                                        <p:strVal val="visible"/>
                                      </p:to>
                                    </p:set>
                                    <p:animEffect transition="in" filter="fade">
                                      <p:cBhvr>
                                        <p:cTn id="47" dur="2000"/>
                                        <p:tgtEl>
                                          <p:spTgt spid="9118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2000"/>
                                        <p:tgtEl>
                                          <p:spTgt spid="5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fade">
                                      <p:cBhvr>
                                        <p:cTn id="57" dur="2000"/>
                                        <p:tgtEl>
                                          <p:spTgt spid="4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2000"/>
                                        <p:tgtEl>
                                          <p:spTgt spid="4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2000"/>
                                        <p:tgtEl>
                                          <p:spTgt spid="46"/>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fade">
                                      <p:cBhvr>
                                        <p:cTn id="72" dur="2000"/>
                                        <p:tgtEl>
                                          <p:spTgt spid="6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67"/>
                                        </p:tgtEl>
                                        <p:attrNameLst>
                                          <p:attrName>style.visibility</p:attrName>
                                        </p:attrNameLst>
                                      </p:cBhvr>
                                      <p:to>
                                        <p:strVal val="visible"/>
                                      </p:to>
                                    </p:set>
                                    <p:animEffect transition="in" filter="fade">
                                      <p:cBhvr>
                                        <p:cTn id="77" dur="2000"/>
                                        <p:tgtEl>
                                          <p:spTgt spid="67"/>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58"/>
                                        </p:tgtEl>
                                        <p:attrNameLst>
                                          <p:attrName>style.visibility</p:attrName>
                                        </p:attrNameLst>
                                      </p:cBhvr>
                                      <p:to>
                                        <p:strVal val="visible"/>
                                      </p:to>
                                    </p:set>
                                    <p:animEffect transition="in" filter="fade">
                                      <p:cBhvr>
                                        <p:cTn id="82" dur="2000"/>
                                        <p:tgtEl>
                                          <p:spTgt spid="58"/>
                                        </p:tgtEl>
                                      </p:cBhvr>
                                    </p:animEffect>
                                  </p:childTnLst>
                                </p:cTn>
                              </p:par>
                              <p:par>
                                <p:cTn id="83" presetID="10" presetClass="entr" presetSubtype="0" fill="hold" nodeType="withEffect">
                                  <p:stCondLst>
                                    <p:cond delay="0"/>
                                  </p:stCondLst>
                                  <p:childTnLst>
                                    <p:set>
                                      <p:cBhvr>
                                        <p:cTn id="84" dur="1" fill="hold">
                                          <p:stCondLst>
                                            <p:cond delay="0"/>
                                          </p:stCondLst>
                                        </p:cTn>
                                        <p:tgtEl>
                                          <p:spTgt spid="54"/>
                                        </p:tgtEl>
                                        <p:attrNameLst>
                                          <p:attrName>style.visibility</p:attrName>
                                        </p:attrNameLst>
                                      </p:cBhvr>
                                      <p:to>
                                        <p:strVal val="visible"/>
                                      </p:to>
                                    </p:set>
                                    <p:animEffect transition="in" filter="fade">
                                      <p:cBhvr>
                                        <p:cTn id="85" dur="2000"/>
                                        <p:tgtEl>
                                          <p:spTgt spid="54"/>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6"/>
                                        </p:tgtEl>
                                        <p:attrNameLst>
                                          <p:attrName>style.visibility</p:attrName>
                                        </p:attrNameLst>
                                      </p:cBhvr>
                                      <p:to>
                                        <p:strVal val="visible"/>
                                      </p:to>
                                    </p:set>
                                    <p:animEffect transition="in" filter="fade">
                                      <p:cBhvr>
                                        <p:cTn id="90" dur="2000"/>
                                        <p:tgtEl>
                                          <p:spTgt spid="6"/>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1" fill="hold" nodeType="click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wipe(up)">
                                      <p:cBhvr>
                                        <p:cTn id="95" dur="1000"/>
                                        <p:tgtEl>
                                          <p:spTgt spid="69"/>
                                        </p:tgtEl>
                                      </p:cBhvr>
                                    </p:animEffect>
                                  </p:childTnLst>
                                </p:cTn>
                              </p:par>
                              <p:par>
                                <p:cTn id="96" presetID="22" presetClass="entr" presetSubtype="1" fill="hold" nodeType="with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ipe(up)">
                                      <p:cBhvr>
                                        <p:cTn id="98" dur="1000"/>
                                        <p:tgtEl>
                                          <p:spTgt spid="72"/>
                                        </p:tgtEl>
                                      </p:cBhvr>
                                    </p:animEffect>
                                  </p:childTnLst>
                                </p:cTn>
                              </p:par>
                              <p:par>
                                <p:cTn id="99" presetID="22" presetClass="entr" presetSubtype="1" fill="hold" nodeType="withEffect">
                                  <p:stCondLst>
                                    <p:cond delay="0"/>
                                  </p:stCondLst>
                                  <p:childTnLst>
                                    <p:set>
                                      <p:cBhvr>
                                        <p:cTn id="100" dur="1" fill="hold">
                                          <p:stCondLst>
                                            <p:cond delay="0"/>
                                          </p:stCondLst>
                                        </p:cTn>
                                        <p:tgtEl>
                                          <p:spTgt spid="77"/>
                                        </p:tgtEl>
                                        <p:attrNameLst>
                                          <p:attrName>style.visibility</p:attrName>
                                        </p:attrNameLst>
                                      </p:cBhvr>
                                      <p:to>
                                        <p:strVal val="visible"/>
                                      </p:to>
                                    </p:set>
                                    <p:animEffect transition="in" filter="wipe(up)">
                                      <p:cBhvr>
                                        <p:cTn id="101" dur="1000"/>
                                        <p:tgtEl>
                                          <p:spTgt spid="77"/>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57"/>
                                        </p:tgtEl>
                                        <p:attrNameLst>
                                          <p:attrName>style.visibility</p:attrName>
                                        </p:attrNameLst>
                                      </p:cBhvr>
                                      <p:to>
                                        <p:strVal val="visible"/>
                                      </p:to>
                                    </p:set>
                                    <p:animEffect transition="in" filter="fade">
                                      <p:cBhvr>
                                        <p:cTn id="106" dur="2000"/>
                                        <p:tgtEl>
                                          <p:spTgt spid="57"/>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5"/>
                                        </p:tgtEl>
                                        <p:attrNameLst>
                                          <p:attrName>style.visibility</p:attrName>
                                        </p:attrNameLst>
                                      </p:cBhvr>
                                      <p:to>
                                        <p:strVal val="visible"/>
                                      </p:to>
                                    </p:set>
                                    <p:animEffect transition="in" filter="fade">
                                      <p:cBhvr>
                                        <p:cTn id="111" dur="2000"/>
                                        <p:tgtEl>
                                          <p:spTgt spid="5"/>
                                        </p:tgtEl>
                                      </p:cBhvr>
                                    </p:animEffect>
                                  </p:childTnLst>
                                </p:cTn>
                              </p:par>
                              <p:par>
                                <p:cTn id="112" presetID="10" presetClass="entr" presetSubtype="0" fill="hold" nodeType="withEffect">
                                  <p:stCondLst>
                                    <p:cond delay="0"/>
                                  </p:stCondLst>
                                  <p:childTnLst>
                                    <p:set>
                                      <p:cBhvr>
                                        <p:cTn id="113" dur="1" fill="hold">
                                          <p:stCondLst>
                                            <p:cond delay="0"/>
                                          </p:stCondLst>
                                        </p:cTn>
                                        <p:tgtEl>
                                          <p:spTgt spid="4"/>
                                        </p:tgtEl>
                                        <p:attrNameLst>
                                          <p:attrName>style.visibility</p:attrName>
                                        </p:attrNameLst>
                                      </p:cBhvr>
                                      <p:to>
                                        <p:strVal val="visible"/>
                                      </p:to>
                                    </p:set>
                                    <p:animEffect transition="in" filter="fade">
                                      <p:cBhvr>
                                        <p:cTn id="114" dur="2000"/>
                                        <p:tgtEl>
                                          <p:spTgt spid="4"/>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4" fill="hold" nodeType="clickEffect">
                                  <p:stCondLst>
                                    <p:cond delay="0"/>
                                  </p:stCondLst>
                                  <p:childTnLst>
                                    <p:set>
                                      <p:cBhvr>
                                        <p:cTn id="118" dur="1" fill="hold">
                                          <p:stCondLst>
                                            <p:cond delay="0"/>
                                          </p:stCondLst>
                                        </p:cTn>
                                        <p:tgtEl>
                                          <p:spTgt spid="82"/>
                                        </p:tgtEl>
                                        <p:attrNameLst>
                                          <p:attrName>style.visibility</p:attrName>
                                        </p:attrNameLst>
                                      </p:cBhvr>
                                      <p:to>
                                        <p:strVal val="visible"/>
                                      </p:to>
                                    </p:set>
                                    <p:animEffect transition="in" filter="wipe(down)">
                                      <p:cBhvr>
                                        <p:cTn id="119" dur="1000"/>
                                        <p:tgtEl>
                                          <p:spTgt spid="82"/>
                                        </p:tgtEl>
                                      </p:cBhvr>
                                    </p:animEffect>
                                  </p:childTnLst>
                                </p:cTn>
                              </p:par>
                              <p:par>
                                <p:cTn id="120" presetID="22" presetClass="entr" presetSubtype="4" fill="hold" nodeType="withEffect">
                                  <p:stCondLst>
                                    <p:cond delay="0"/>
                                  </p:stCondLst>
                                  <p:childTnLst>
                                    <p:set>
                                      <p:cBhvr>
                                        <p:cTn id="121" dur="1" fill="hold">
                                          <p:stCondLst>
                                            <p:cond delay="0"/>
                                          </p:stCondLst>
                                        </p:cTn>
                                        <p:tgtEl>
                                          <p:spTgt spid="79"/>
                                        </p:tgtEl>
                                        <p:attrNameLst>
                                          <p:attrName>style.visibility</p:attrName>
                                        </p:attrNameLst>
                                      </p:cBhvr>
                                      <p:to>
                                        <p:strVal val="visible"/>
                                      </p:to>
                                    </p:set>
                                    <p:animEffect transition="in" filter="wipe(down)">
                                      <p:cBhvr>
                                        <p:cTn id="122" dur="1000"/>
                                        <p:tgtEl>
                                          <p:spTgt spid="79"/>
                                        </p:tgtEl>
                                      </p:cBhvr>
                                    </p:animEffect>
                                  </p:childTnLst>
                                </p:cTn>
                              </p:par>
                              <p:par>
                                <p:cTn id="123" presetID="22" presetClass="entr" presetSubtype="4" fill="hold" nodeType="withEffect">
                                  <p:stCondLst>
                                    <p:cond delay="0"/>
                                  </p:stCondLst>
                                  <p:childTnLst>
                                    <p:set>
                                      <p:cBhvr>
                                        <p:cTn id="124" dur="1" fill="hold">
                                          <p:stCondLst>
                                            <p:cond delay="0"/>
                                          </p:stCondLst>
                                        </p:cTn>
                                        <p:tgtEl>
                                          <p:spTgt spid="86"/>
                                        </p:tgtEl>
                                        <p:attrNameLst>
                                          <p:attrName>style.visibility</p:attrName>
                                        </p:attrNameLst>
                                      </p:cBhvr>
                                      <p:to>
                                        <p:strVal val="visible"/>
                                      </p:to>
                                    </p:set>
                                    <p:animEffect transition="in" filter="wipe(down)">
                                      <p:cBhvr>
                                        <p:cTn id="125" dur="1000"/>
                                        <p:tgtEl>
                                          <p:spTgt spid="86"/>
                                        </p:tgtEl>
                                      </p:cBhvr>
                                    </p:animEffect>
                                  </p:childTnLst>
                                </p:cTn>
                              </p:par>
                            </p:childTnLst>
                          </p:cTn>
                        </p:par>
                      </p:childTnLst>
                    </p:cTn>
                  </p:par>
                  <p:par>
                    <p:cTn id="126" fill="hold">
                      <p:stCondLst>
                        <p:cond delay="indefinite"/>
                      </p:stCondLst>
                      <p:childTnLst>
                        <p:par>
                          <p:cTn id="127" fill="hold">
                            <p:stCondLst>
                              <p:cond delay="0"/>
                            </p:stCondLst>
                            <p:childTnLst>
                              <p:par>
                                <p:cTn id="128" presetID="22" presetClass="entr" presetSubtype="4" fill="hold" nodeType="clickEffect">
                                  <p:stCondLst>
                                    <p:cond delay="0"/>
                                  </p:stCondLst>
                                  <p:childTnLst>
                                    <p:set>
                                      <p:cBhvr>
                                        <p:cTn id="129" dur="1" fill="hold">
                                          <p:stCondLst>
                                            <p:cond delay="0"/>
                                          </p:stCondLst>
                                        </p:cTn>
                                        <p:tgtEl>
                                          <p:spTgt spid="89"/>
                                        </p:tgtEl>
                                        <p:attrNameLst>
                                          <p:attrName>style.visibility</p:attrName>
                                        </p:attrNameLst>
                                      </p:cBhvr>
                                      <p:to>
                                        <p:strVal val="visible"/>
                                      </p:to>
                                    </p:set>
                                    <p:animEffect transition="in" filter="wipe(down)">
                                      <p:cBhvr>
                                        <p:cTn id="130" dur="1000"/>
                                        <p:tgtEl>
                                          <p:spTgt spid="89"/>
                                        </p:tgtEl>
                                      </p:cBhvr>
                                    </p:animEffect>
                                  </p:childTnLst>
                                </p:cTn>
                              </p:par>
                              <p:par>
                                <p:cTn id="131" presetID="22" presetClass="entr" presetSubtype="4" fill="hold" nodeType="withEffect">
                                  <p:stCondLst>
                                    <p:cond delay="0"/>
                                  </p:stCondLst>
                                  <p:childTnLst>
                                    <p:set>
                                      <p:cBhvr>
                                        <p:cTn id="132" dur="1" fill="hold">
                                          <p:stCondLst>
                                            <p:cond delay="0"/>
                                          </p:stCondLst>
                                        </p:cTn>
                                        <p:tgtEl>
                                          <p:spTgt spid="94"/>
                                        </p:tgtEl>
                                        <p:attrNameLst>
                                          <p:attrName>style.visibility</p:attrName>
                                        </p:attrNameLst>
                                      </p:cBhvr>
                                      <p:to>
                                        <p:strVal val="visible"/>
                                      </p:to>
                                    </p:set>
                                    <p:animEffect transition="in" filter="wipe(down)">
                                      <p:cBhvr>
                                        <p:cTn id="133" dur="1000"/>
                                        <p:tgtEl>
                                          <p:spTgt spid="94"/>
                                        </p:tgtEl>
                                      </p:cBhvr>
                                    </p:animEffect>
                                  </p:childTnLst>
                                </p:cTn>
                              </p:par>
                              <p:par>
                                <p:cTn id="134" presetID="22" presetClass="entr" presetSubtype="4" fill="hold" nodeType="withEffect">
                                  <p:stCondLst>
                                    <p:cond delay="0"/>
                                  </p:stCondLst>
                                  <p:childTnLst>
                                    <p:set>
                                      <p:cBhvr>
                                        <p:cTn id="135" dur="1" fill="hold">
                                          <p:stCondLst>
                                            <p:cond delay="0"/>
                                          </p:stCondLst>
                                        </p:cTn>
                                        <p:tgtEl>
                                          <p:spTgt spid="96"/>
                                        </p:tgtEl>
                                        <p:attrNameLst>
                                          <p:attrName>style.visibility</p:attrName>
                                        </p:attrNameLst>
                                      </p:cBhvr>
                                      <p:to>
                                        <p:strVal val="visible"/>
                                      </p:to>
                                    </p:set>
                                    <p:animEffect transition="in" filter="wipe(down)">
                                      <p:cBhvr>
                                        <p:cTn id="136" dur="1000"/>
                                        <p:tgtEl>
                                          <p:spTgt spid="96"/>
                                        </p:tgtEl>
                                      </p:cBhvr>
                                    </p:animEffect>
                                  </p:childTnLst>
                                </p:cTn>
                              </p:par>
                            </p:childTnLst>
                          </p:cTn>
                        </p:par>
                      </p:childTnLst>
                    </p:cTn>
                  </p:par>
                  <p:par>
                    <p:cTn id="137" fill="hold">
                      <p:stCondLst>
                        <p:cond delay="indefinite"/>
                      </p:stCondLst>
                      <p:childTnLst>
                        <p:par>
                          <p:cTn id="138" fill="hold">
                            <p:stCondLst>
                              <p:cond delay="0"/>
                            </p:stCondLst>
                            <p:childTnLst>
                              <p:par>
                                <p:cTn id="139" presetID="22" presetClass="entr" presetSubtype="4" fill="hold" nodeType="clickEffect">
                                  <p:stCondLst>
                                    <p:cond delay="0"/>
                                  </p:stCondLst>
                                  <p:childTnLst>
                                    <p:set>
                                      <p:cBhvr>
                                        <p:cTn id="140" dur="1" fill="hold">
                                          <p:stCondLst>
                                            <p:cond delay="0"/>
                                          </p:stCondLst>
                                        </p:cTn>
                                        <p:tgtEl>
                                          <p:spTgt spid="100"/>
                                        </p:tgtEl>
                                        <p:attrNameLst>
                                          <p:attrName>style.visibility</p:attrName>
                                        </p:attrNameLst>
                                      </p:cBhvr>
                                      <p:to>
                                        <p:strVal val="visible"/>
                                      </p:to>
                                    </p:set>
                                    <p:animEffect transition="in" filter="wipe(down)">
                                      <p:cBhvr>
                                        <p:cTn id="141" dur="1000"/>
                                        <p:tgtEl>
                                          <p:spTgt spid="100"/>
                                        </p:tgtEl>
                                      </p:cBhvr>
                                    </p:animEffect>
                                  </p:childTnLst>
                                </p:cTn>
                              </p:par>
                              <p:par>
                                <p:cTn id="142" presetID="22" presetClass="entr" presetSubtype="4" fill="hold" nodeType="withEffect">
                                  <p:stCondLst>
                                    <p:cond delay="0"/>
                                  </p:stCondLst>
                                  <p:childTnLst>
                                    <p:set>
                                      <p:cBhvr>
                                        <p:cTn id="143" dur="1" fill="hold">
                                          <p:stCondLst>
                                            <p:cond delay="0"/>
                                          </p:stCondLst>
                                        </p:cTn>
                                        <p:tgtEl>
                                          <p:spTgt spid="101"/>
                                        </p:tgtEl>
                                        <p:attrNameLst>
                                          <p:attrName>style.visibility</p:attrName>
                                        </p:attrNameLst>
                                      </p:cBhvr>
                                      <p:to>
                                        <p:strVal val="visible"/>
                                      </p:to>
                                    </p:set>
                                    <p:animEffect transition="in" filter="wipe(down)">
                                      <p:cBhvr>
                                        <p:cTn id="144" dur="1000"/>
                                        <p:tgtEl>
                                          <p:spTgt spid="101"/>
                                        </p:tgtEl>
                                      </p:cBhvr>
                                    </p:animEffect>
                                  </p:childTnLst>
                                </p:cTn>
                              </p:par>
                              <p:par>
                                <p:cTn id="145" presetID="22" presetClass="entr" presetSubtype="4" fill="hold" nodeType="withEffect">
                                  <p:stCondLst>
                                    <p:cond delay="0"/>
                                  </p:stCondLst>
                                  <p:childTnLst>
                                    <p:set>
                                      <p:cBhvr>
                                        <p:cTn id="146" dur="1" fill="hold">
                                          <p:stCondLst>
                                            <p:cond delay="0"/>
                                          </p:stCondLst>
                                        </p:cTn>
                                        <p:tgtEl>
                                          <p:spTgt spid="102"/>
                                        </p:tgtEl>
                                        <p:attrNameLst>
                                          <p:attrName>style.visibility</p:attrName>
                                        </p:attrNameLst>
                                      </p:cBhvr>
                                      <p:to>
                                        <p:strVal val="visible"/>
                                      </p:to>
                                    </p:set>
                                    <p:animEffect transition="in" filter="wipe(down)">
                                      <p:cBhvr>
                                        <p:cTn id="147" dur="1000"/>
                                        <p:tgtEl>
                                          <p:spTgt spid="102"/>
                                        </p:tgtEl>
                                      </p:cBhvr>
                                    </p:animEffect>
                                  </p:childTnLst>
                                </p:cTn>
                              </p:par>
                            </p:childTnLst>
                          </p:cTn>
                        </p:par>
                      </p:childTnLst>
                    </p:cTn>
                  </p:par>
                  <p:par>
                    <p:cTn id="148" fill="hold">
                      <p:stCondLst>
                        <p:cond delay="indefinite"/>
                      </p:stCondLst>
                      <p:childTnLst>
                        <p:par>
                          <p:cTn id="149" fill="hold">
                            <p:stCondLst>
                              <p:cond delay="0"/>
                            </p:stCondLst>
                            <p:childTnLst>
                              <p:par>
                                <p:cTn id="150" presetID="53" presetClass="entr" presetSubtype="0" fill="hold" nodeType="clickEffect">
                                  <p:stCondLst>
                                    <p:cond delay="0"/>
                                  </p:stCondLst>
                                  <p:childTnLst>
                                    <p:set>
                                      <p:cBhvr>
                                        <p:cTn id="151" dur="1" fill="hold">
                                          <p:stCondLst>
                                            <p:cond delay="0"/>
                                          </p:stCondLst>
                                        </p:cTn>
                                        <p:tgtEl>
                                          <p:spTgt spid="91173"/>
                                        </p:tgtEl>
                                        <p:attrNameLst>
                                          <p:attrName>style.visibility</p:attrName>
                                        </p:attrNameLst>
                                      </p:cBhvr>
                                      <p:to>
                                        <p:strVal val="visible"/>
                                      </p:to>
                                    </p:set>
                                    <p:anim calcmode="lin" valueType="num">
                                      <p:cBhvr>
                                        <p:cTn id="152" dur="1000" fill="hold"/>
                                        <p:tgtEl>
                                          <p:spTgt spid="91173"/>
                                        </p:tgtEl>
                                        <p:attrNameLst>
                                          <p:attrName>ppt_w</p:attrName>
                                        </p:attrNameLst>
                                      </p:cBhvr>
                                      <p:tavLst>
                                        <p:tav tm="0">
                                          <p:val>
                                            <p:fltVal val="0"/>
                                          </p:val>
                                        </p:tav>
                                        <p:tav tm="100000">
                                          <p:val>
                                            <p:strVal val="#ppt_w"/>
                                          </p:val>
                                        </p:tav>
                                      </p:tavLst>
                                    </p:anim>
                                    <p:anim calcmode="lin" valueType="num">
                                      <p:cBhvr>
                                        <p:cTn id="153" dur="1000" fill="hold"/>
                                        <p:tgtEl>
                                          <p:spTgt spid="91173"/>
                                        </p:tgtEl>
                                        <p:attrNameLst>
                                          <p:attrName>ppt_h</p:attrName>
                                        </p:attrNameLst>
                                      </p:cBhvr>
                                      <p:tavLst>
                                        <p:tav tm="0">
                                          <p:val>
                                            <p:fltVal val="0"/>
                                          </p:val>
                                        </p:tav>
                                        <p:tav tm="100000">
                                          <p:val>
                                            <p:strVal val="#ppt_h"/>
                                          </p:val>
                                        </p:tav>
                                      </p:tavLst>
                                    </p:anim>
                                    <p:animEffect transition="in" filter="fade">
                                      <p:cBhvr>
                                        <p:cTn id="154" dur="1000"/>
                                        <p:tgtEl>
                                          <p:spTgt spid="91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426" name="Oval 39"/>
          <p:cNvGrpSpPr>
            <a:grpSpLocks/>
          </p:cNvGrpSpPr>
          <p:nvPr/>
        </p:nvGrpSpPr>
        <p:grpSpPr bwMode="auto">
          <a:xfrm>
            <a:off x="1709738" y="890588"/>
            <a:ext cx="5649912" cy="5284787"/>
            <a:chOff x="1667" y="561"/>
            <a:chExt cx="3559" cy="3329"/>
          </a:xfrm>
        </p:grpSpPr>
        <p:pic>
          <p:nvPicPr>
            <p:cNvPr id="103427" name="Oval 3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7" y="561"/>
              <a:ext cx="3559" cy="3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Box 3"/>
            <p:cNvSpPr txBox="1">
              <a:spLocks noChangeArrowheads="1"/>
            </p:cNvSpPr>
            <p:nvPr/>
          </p:nvSpPr>
          <p:spPr bwMode="auto">
            <a:xfrm>
              <a:off x="2197" y="1058"/>
              <a:ext cx="2502" cy="2341"/>
            </a:xfrm>
            <a:prstGeom prst="rect">
              <a:avLst/>
            </a:prstGeom>
            <a:noFill/>
            <a:ln w="9525">
              <a:noFill/>
              <a:miter lim="800000"/>
              <a:headEnd/>
              <a:tailEnd/>
            </a:ln>
          </p:spPr>
          <p:txBody>
            <a:bodyPr wrap="none" anchor="ctr"/>
            <a:lstStyle/>
            <a:p>
              <a:pPr>
                <a:defRPr/>
              </a:pPr>
              <a:endParaRPr lang="en-GB" dirty="0">
                <a:solidFill>
                  <a:srgbClr val="FFFFFF"/>
                </a:solidFill>
                <a:effectLst>
                  <a:outerShdw blurRad="38100" dist="38100" dir="2700000" algn="tl">
                    <a:srgbClr val="C0C0C0"/>
                  </a:outerShdw>
                </a:effectLst>
              </a:endParaRPr>
            </a:p>
          </p:txBody>
        </p:sp>
      </p:grpSp>
      <p:pic>
        <p:nvPicPr>
          <p:cNvPr id="103429" name="Oval 4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7125" y="1450975"/>
            <a:ext cx="4225925" cy="415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2" name="Text Box 8"/>
          <p:cNvSpPr txBox="1">
            <a:spLocks noChangeArrowheads="1"/>
          </p:cNvSpPr>
          <p:nvPr/>
        </p:nvSpPr>
        <p:spPr bwMode="auto">
          <a:xfrm>
            <a:off x="6184902" y="2168525"/>
            <a:ext cx="1843088" cy="1974850"/>
          </a:xfrm>
          <a:prstGeom prst="rect">
            <a:avLst/>
          </a:prstGeom>
          <a:noFill/>
          <a:ln w="9525">
            <a:noFill/>
            <a:miter lim="800000"/>
            <a:headEnd/>
            <a:tailEnd/>
          </a:ln>
        </p:spPr>
        <p:txBody>
          <a:bodyPr wrap="none" anchor="ctr"/>
          <a:lstStyle/>
          <a:p>
            <a:pPr>
              <a:defRPr/>
            </a:pPr>
            <a:endParaRPr lang="en-GB" dirty="0">
              <a:solidFill>
                <a:srgbClr val="FFFFFF"/>
              </a:solidFill>
              <a:effectLst>
                <a:outerShdw blurRad="38100" dist="38100" dir="2700000" algn="tl">
                  <a:srgbClr val="C0C0C0"/>
                </a:outerShdw>
              </a:effectLst>
            </a:endParaRPr>
          </a:p>
        </p:txBody>
      </p:sp>
      <p:sp>
        <p:nvSpPr>
          <p:cNvPr id="91187" name="Text Box 51"/>
          <p:cNvSpPr txBox="1">
            <a:spLocks noChangeArrowheads="1"/>
          </p:cNvSpPr>
          <p:nvPr/>
        </p:nvSpPr>
        <p:spPr bwMode="auto">
          <a:xfrm>
            <a:off x="4931444" y="3645024"/>
            <a:ext cx="1728788" cy="461665"/>
          </a:xfrm>
          <a:prstGeom prst="rect">
            <a:avLst/>
          </a:prstGeom>
          <a:noFill/>
          <a:ln w="9525">
            <a:noFill/>
            <a:miter lim="800000"/>
            <a:headEnd/>
            <a:tailEnd/>
          </a:ln>
          <a:effectLst/>
          <a:scene3d>
            <a:camera prst="orthographicFront"/>
            <a:lightRig rig="flat" dir="t"/>
          </a:scene3d>
          <a:sp3d prstMaterial="powder"/>
        </p:spPr>
        <p:txBody>
          <a:bodyPr>
            <a:spAutoFit/>
            <a:sp3d extrusionH="57150" prstMaterial="powder">
              <a:bevelT w="38100" h="38100"/>
              <a:bevelB w="38100" h="38100"/>
            </a:sp3d>
          </a:bodyPr>
          <a:lstStyle/>
          <a:p>
            <a:pPr algn="ctr">
              <a:spcBef>
                <a:spcPct val="50000"/>
              </a:spcBef>
              <a:defRPr/>
            </a:pPr>
            <a:r>
              <a:rPr lang="en-GB" sz="2400" dirty="0">
                <a:solidFill>
                  <a:srgbClr val="FFFFFF"/>
                </a:solidFill>
                <a:latin typeface="Arial" pitchFamily="34" charset="0"/>
              </a:rPr>
              <a:t>Emotions</a:t>
            </a:r>
          </a:p>
        </p:txBody>
      </p:sp>
      <p:sp>
        <p:nvSpPr>
          <p:cNvPr id="91188" name="WordArt 52"/>
          <p:cNvSpPr>
            <a:spLocks noChangeArrowheads="1" noChangeShapeType="1" noTextEdit="1"/>
          </p:cNvSpPr>
          <p:nvPr/>
        </p:nvSpPr>
        <p:spPr bwMode="auto">
          <a:xfrm>
            <a:off x="3511997" y="2767013"/>
            <a:ext cx="1889125" cy="590550"/>
          </a:xfrm>
          <a:prstGeom prst="rect">
            <a:avLst/>
          </a:prstGeom>
        </p:spPr>
        <p:txBody>
          <a:bodyPr spcFirstLastPara="1" wrap="none" fromWordArt="1">
            <a:prstTxWarp prst="textArchUp">
              <a:avLst>
                <a:gd name="adj" fmla="val 10800004"/>
              </a:avLst>
            </a:prstTxWarp>
            <a:scene3d>
              <a:camera prst="orthographicFront"/>
              <a:lightRig rig="flat" dir="t"/>
            </a:scene3d>
            <a:sp3d extrusionH="57150" prstMaterial="softEdge">
              <a:bevelT w="38100" h="38100"/>
              <a:bevelB w="38100" h="38100"/>
            </a:sp3d>
          </a:bodyPr>
          <a:lstStyle/>
          <a:p>
            <a:pPr algn="ctr">
              <a:defRPr/>
            </a:pPr>
            <a:r>
              <a:rPr lang="en-GB" sz="4000" kern="10" dirty="0">
                <a:ln w="9525">
                  <a:solidFill>
                    <a:srgbClr val="FFFFFF"/>
                  </a:solidFill>
                  <a:round/>
                  <a:headEnd/>
                  <a:tailEnd/>
                </a:ln>
                <a:solidFill>
                  <a:srgbClr val="FFFFFF"/>
                </a:solidFill>
                <a:latin typeface="Arial"/>
                <a:cs typeface="Arial"/>
              </a:rPr>
              <a:t>HEART</a:t>
            </a:r>
          </a:p>
        </p:txBody>
      </p:sp>
      <p:sp>
        <p:nvSpPr>
          <p:cNvPr id="91189" name="WordArt 53"/>
          <p:cNvSpPr>
            <a:spLocks noChangeArrowheads="1" noChangeShapeType="1" noTextEdit="1"/>
          </p:cNvSpPr>
          <p:nvPr/>
        </p:nvSpPr>
        <p:spPr bwMode="auto">
          <a:xfrm>
            <a:off x="3781698" y="4396656"/>
            <a:ext cx="1511300" cy="544512"/>
          </a:xfrm>
          <a:prstGeom prst="rect">
            <a:avLst/>
          </a:prstGeom>
          <a:scene3d>
            <a:camera prst="orthographicFront"/>
            <a:lightRig rig="flat" dir="t"/>
          </a:scene3d>
          <a:sp3d>
            <a:bevelT/>
            <a:bevelB/>
          </a:sp3d>
        </p:spPr>
        <p:txBody>
          <a:bodyPr spcFirstLastPara="1" wrap="none" fromWordArt="1">
            <a:prstTxWarp prst="textArchDown">
              <a:avLst>
                <a:gd name="adj" fmla="val 0"/>
              </a:avLst>
            </a:prstTxWarp>
            <a:sp3d extrusionH="57150" prstMaterial="softEdge">
              <a:bevelT w="38100" h="38100"/>
              <a:bevelB w="38100" h="38100"/>
            </a:sp3d>
          </a:bodyPr>
          <a:lstStyle/>
          <a:p>
            <a:pPr algn="ctr">
              <a:defRPr/>
            </a:pPr>
            <a:r>
              <a:rPr lang="en-GB" sz="2800" kern="10" dirty="0">
                <a:ln w="9525">
                  <a:solidFill>
                    <a:srgbClr val="FFFFFF"/>
                  </a:solidFill>
                  <a:round/>
                  <a:headEnd/>
                  <a:tailEnd/>
                </a:ln>
                <a:solidFill>
                  <a:srgbClr val="FFFFFF"/>
                </a:solidFill>
                <a:latin typeface="Arial"/>
                <a:cs typeface="Arial"/>
              </a:rPr>
              <a:t>SOUL</a:t>
            </a:r>
          </a:p>
        </p:txBody>
      </p:sp>
      <p:sp>
        <p:nvSpPr>
          <p:cNvPr id="40" name="TextBox 39"/>
          <p:cNvSpPr txBox="1"/>
          <p:nvPr/>
        </p:nvSpPr>
        <p:spPr>
          <a:xfrm>
            <a:off x="7314551" y="476672"/>
            <a:ext cx="1721945" cy="1569660"/>
          </a:xfrm>
          <a:prstGeom prst="rect">
            <a:avLst/>
          </a:prstGeom>
          <a:noFill/>
          <a:scene3d>
            <a:camera prst="orthographicFront"/>
            <a:lightRig rig="flat" dir="t"/>
          </a:scene3d>
          <a:sp3d prstMaterial="powder"/>
        </p:spPr>
        <p:txBody>
          <a:bodyPr wrap="none">
            <a:spAutoFit/>
            <a:sp3d extrusionH="57150" prstMaterial="powder">
              <a:bevelT w="38100" h="38100"/>
              <a:bevelB w="38100" h="38100"/>
            </a:sp3d>
          </a:bodyPr>
          <a:lstStyle/>
          <a:p>
            <a:pPr algn="r">
              <a:defRPr/>
            </a:pPr>
            <a:r>
              <a:rPr lang="en-GB" sz="2400" dirty="0">
                <a:solidFill>
                  <a:schemeClr val="bg1"/>
                </a:solidFill>
              </a:rPr>
              <a:t>The </a:t>
            </a:r>
          </a:p>
          <a:p>
            <a:pPr algn="r">
              <a:defRPr/>
            </a:pPr>
            <a:r>
              <a:rPr lang="en-GB" sz="2400" dirty="0">
                <a:solidFill>
                  <a:schemeClr val="bg1"/>
                </a:solidFill>
              </a:rPr>
              <a:t>spiritually </a:t>
            </a:r>
          </a:p>
          <a:p>
            <a:pPr algn="r">
              <a:defRPr/>
            </a:pPr>
            <a:r>
              <a:rPr lang="en-GB" sz="2400" dirty="0">
                <a:solidFill>
                  <a:schemeClr val="bg1"/>
                </a:solidFill>
              </a:rPr>
              <a:t>mature </a:t>
            </a:r>
          </a:p>
          <a:p>
            <a:pPr algn="r">
              <a:defRPr/>
            </a:pPr>
            <a:r>
              <a:rPr lang="en-GB" sz="2400" dirty="0">
                <a:solidFill>
                  <a:schemeClr val="bg1"/>
                </a:solidFill>
              </a:rPr>
              <a:t>believer...</a:t>
            </a:r>
          </a:p>
        </p:txBody>
      </p:sp>
      <p:sp>
        <p:nvSpPr>
          <p:cNvPr id="49" name="Text Box 13"/>
          <p:cNvSpPr txBox="1">
            <a:spLocks noChangeArrowheads="1"/>
          </p:cNvSpPr>
          <p:nvPr/>
        </p:nvSpPr>
        <p:spPr bwMode="auto">
          <a:xfrm>
            <a:off x="5076056" y="3933056"/>
            <a:ext cx="1584176" cy="646331"/>
          </a:xfrm>
          <a:prstGeom prst="rect">
            <a:avLst/>
          </a:prstGeom>
          <a:noFill/>
          <a:ln w="9525">
            <a:noFill/>
            <a:miter lim="800000"/>
            <a:headEnd/>
            <a:tailEnd/>
          </a:ln>
          <a:effectLst/>
          <a:scene3d>
            <a:camera prst="orthographicFront"/>
            <a:lightRig rig="flat" dir="t"/>
          </a:scene3d>
          <a:sp3d prstMaterial="powder"/>
        </p:spPr>
        <p:txBody>
          <a:bodyPr wrap="square">
            <a:spAutoFit/>
            <a:sp3d extrusionH="57150" prstMaterial="powder">
              <a:bevelT w="38100" h="38100"/>
            </a:sp3d>
          </a:bodyPr>
          <a:lstStyle/>
          <a:p>
            <a:pPr algn="ctr">
              <a:spcBef>
                <a:spcPct val="50000"/>
              </a:spcBef>
              <a:defRPr/>
            </a:pPr>
            <a:r>
              <a:rPr lang="en-GB" dirty="0">
                <a:solidFill>
                  <a:srgbClr val="FFFFFF"/>
                </a:solidFill>
                <a:effectLst/>
                <a:latin typeface="Arial" pitchFamily="34" charset="0"/>
              </a:rPr>
              <a:t>Galatians 5:22-23</a:t>
            </a:r>
          </a:p>
        </p:txBody>
      </p:sp>
      <p:cxnSp>
        <p:nvCxnSpPr>
          <p:cNvPr id="59" name="Straight Arrow Connector 58"/>
          <p:cNvCxnSpPr/>
          <p:nvPr/>
        </p:nvCxnSpPr>
        <p:spPr>
          <a:xfrm flipH="1">
            <a:off x="3204768" y="764704"/>
            <a:ext cx="1407959" cy="2880320"/>
          </a:xfrm>
          <a:prstGeom prst="straightConnector1">
            <a:avLst/>
          </a:prstGeom>
          <a:ln w="57150">
            <a:solidFill>
              <a:schemeClr val="bg1"/>
            </a:solidFill>
            <a:tailEnd type="triangle" w="med" len="med"/>
          </a:ln>
          <a:scene3d>
            <a:camera prst="orthographicFront"/>
            <a:lightRig rig="flat" dir="t"/>
          </a:scene3d>
          <a:sp3d prstMaterial="softEdge">
            <a:bevelT/>
            <a:bevelB/>
          </a:sp3d>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H="1">
            <a:off x="4563543" y="700828"/>
            <a:ext cx="49184" cy="2877815"/>
          </a:xfrm>
          <a:prstGeom prst="straightConnector1">
            <a:avLst/>
          </a:prstGeom>
          <a:ln w="57150">
            <a:solidFill>
              <a:schemeClr val="bg1"/>
            </a:solidFill>
            <a:tailEnd type="triangle" w="med" len="med"/>
          </a:ln>
          <a:scene3d>
            <a:camera prst="orthographicFront"/>
            <a:lightRig rig="flat" dir="t"/>
          </a:scene3d>
          <a:sp3d prstMaterial="softEdge">
            <a:bevelT/>
            <a:bevelB/>
          </a:sp3d>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4594991" y="764704"/>
            <a:ext cx="1021553" cy="2880320"/>
          </a:xfrm>
          <a:prstGeom prst="straightConnector1">
            <a:avLst/>
          </a:prstGeom>
          <a:ln w="57150">
            <a:solidFill>
              <a:schemeClr val="bg1"/>
            </a:solidFill>
            <a:tailEnd type="triangle" w="med" len="med"/>
          </a:ln>
          <a:scene3d>
            <a:camera prst="orthographicFront"/>
            <a:lightRig rig="flat" dir="t"/>
          </a:scene3d>
          <a:sp3d prstMaterial="softEdge">
            <a:bevelT/>
            <a:bevelB/>
          </a:sp3d>
        </p:spPr>
        <p:style>
          <a:lnRef idx="1">
            <a:schemeClr val="accent1"/>
          </a:lnRef>
          <a:fillRef idx="0">
            <a:schemeClr val="accent1"/>
          </a:fillRef>
          <a:effectRef idx="0">
            <a:schemeClr val="accent1"/>
          </a:effectRef>
          <a:fontRef idx="minor">
            <a:schemeClr val="tx1"/>
          </a:fontRef>
        </p:style>
      </p:cxnSp>
      <p:sp>
        <p:nvSpPr>
          <p:cNvPr id="52" name="Text Box 16"/>
          <p:cNvSpPr txBox="1">
            <a:spLocks noChangeArrowheads="1"/>
          </p:cNvSpPr>
          <p:nvPr/>
        </p:nvSpPr>
        <p:spPr bwMode="auto">
          <a:xfrm>
            <a:off x="107504" y="5229200"/>
            <a:ext cx="1800200" cy="707886"/>
          </a:xfrm>
          <a:prstGeom prst="rect">
            <a:avLst/>
          </a:prstGeom>
          <a:noFill/>
          <a:ln w="9525">
            <a:noFill/>
            <a:miter lim="800000"/>
            <a:headEnd/>
            <a:tailEnd/>
          </a:ln>
          <a:effectLst/>
          <a:scene3d>
            <a:camera prst="orthographicFront"/>
            <a:lightRig rig="flat" dir="t"/>
          </a:scene3d>
          <a:sp3d prstMaterial="softEdge"/>
        </p:spPr>
        <p:txBody>
          <a:bodyPr wrap="square">
            <a:spAutoFit/>
            <a:sp3d extrusionH="57150" prstMaterial="powder">
              <a:bevelT w="38100" h="38100"/>
            </a:sp3d>
          </a:bodyPr>
          <a:lstStyle/>
          <a:p>
            <a:pPr>
              <a:spcBef>
                <a:spcPct val="50000"/>
              </a:spcBef>
              <a:defRPr/>
            </a:pPr>
            <a:r>
              <a:rPr lang="en-GB" sz="2000" dirty="0">
                <a:solidFill>
                  <a:schemeClr val="bg1"/>
                </a:solidFill>
                <a:latin typeface="Arial" pitchFamily="34" charset="0"/>
              </a:rPr>
              <a:t>1Corinthians6:19-20</a:t>
            </a:r>
          </a:p>
        </p:txBody>
      </p:sp>
      <p:sp>
        <p:nvSpPr>
          <p:cNvPr id="56" name="TextBox 55"/>
          <p:cNvSpPr txBox="1"/>
          <p:nvPr/>
        </p:nvSpPr>
        <p:spPr>
          <a:xfrm>
            <a:off x="2771800" y="-99392"/>
            <a:ext cx="3646383" cy="769441"/>
          </a:xfrm>
          <a:prstGeom prst="rect">
            <a:avLst/>
          </a:prstGeom>
          <a:noFill/>
        </p:spPr>
        <p:txBody>
          <a:bodyPr wrap="none">
            <a:spAutoFit/>
            <a:scene3d>
              <a:camera prst="orthographicFront"/>
              <a:lightRig rig="flat" dir="t"/>
            </a:scene3d>
            <a:sp3d extrusionH="57150" prstMaterial="softEdge">
              <a:bevelT w="38100" h="38100"/>
              <a:bevelB w="38100" h="38100"/>
            </a:sp3d>
          </a:bodyPr>
          <a:lstStyle/>
          <a:p>
            <a:pPr>
              <a:defRPr/>
            </a:pPr>
            <a:r>
              <a:rPr lang="en-GB" sz="4400" dirty="0">
                <a:solidFill>
                  <a:schemeClr val="bg1"/>
                </a:solidFill>
              </a:rPr>
              <a:t>HOLY SPIRIT</a:t>
            </a:r>
          </a:p>
        </p:txBody>
      </p:sp>
      <p:sp>
        <p:nvSpPr>
          <p:cNvPr id="57" name="TextBox 56"/>
          <p:cNvSpPr txBox="1"/>
          <p:nvPr/>
        </p:nvSpPr>
        <p:spPr>
          <a:xfrm>
            <a:off x="971600" y="6177498"/>
            <a:ext cx="7233070" cy="707886"/>
          </a:xfrm>
          <a:prstGeom prst="rect">
            <a:avLst/>
          </a:prstGeom>
          <a:noFill/>
        </p:spPr>
        <p:txBody>
          <a:bodyPr wrap="none">
            <a:spAutoFit/>
            <a:scene3d>
              <a:camera prst="orthographicFront"/>
              <a:lightRig rig="threePt" dir="t"/>
            </a:scene3d>
            <a:sp3d extrusionH="57150">
              <a:bevelT w="38100" h="38100"/>
              <a:bevelB w="38100" h="38100"/>
            </a:sp3d>
          </a:bodyPr>
          <a:lstStyle/>
          <a:p>
            <a:pPr>
              <a:defRPr/>
            </a:pPr>
            <a:r>
              <a:rPr lang="en-GB" sz="4000" dirty="0">
                <a:solidFill>
                  <a:srgbClr val="FFFF00"/>
                </a:solidFill>
              </a:rPr>
              <a:t>WORLD	FLESH		DEVIL</a:t>
            </a:r>
          </a:p>
        </p:txBody>
      </p:sp>
      <p:sp>
        <p:nvSpPr>
          <p:cNvPr id="42" name="Text Box 13"/>
          <p:cNvSpPr txBox="1">
            <a:spLocks noChangeArrowheads="1"/>
          </p:cNvSpPr>
          <p:nvPr/>
        </p:nvSpPr>
        <p:spPr bwMode="auto">
          <a:xfrm>
            <a:off x="3528000" y="3068960"/>
            <a:ext cx="2016125" cy="400110"/>
          </a:xfrm>
          <a:prstGeom prst="rect">
            <a:avLst/>
          </a:prstGeom>
          <a:noFill/>
          <a:ln w="9525">
            <a:noFill/>
            <a:miter lim="800000"/>
            <a:headEnd/>
            <a:tailEnd/>
          </a:ln>
          <a:effectLst/>
          <a:scene3d>
            <a:camera prst="orthographicFront"/>
            <a:lightRig rig="flat" dir="t"/>
          </a:scene3d>
          <a:sp3d prstMaterial="powder"/>
        </p:spPr>
        <p:txBody>
          <a:bodyPr>
            <a:spAutoFit/>
            <a:sp3d extrusionH="57150" prstMaterial="softEdge">
              <a:bevelT w="38100" h="38100"/>
            </a:sp3d>
          </a:bodyPr>
          <a:lstStyle/>
          <a:p>
            <a:pPr algn="ctr">
              <a:spcBef>
                <a:spcPct val="50000"/>
              </a:spcBef>
              <a:defRPr/>
            </a:pPr>
            <a:r>
              <a:rPr lang="en-GB" sz="2000" dirty="0">
                <a:solidFill>
                  <a:srgbClr val="FFFFFF"/>
                </a:solidFill>
                <a:latin typeface="Arial" pitchFamily="34" charset="0"/>
              </a:rPr>
              <a:t>Eph 5:18</a:t>
            </a:r>
          </a:p>
        </p:txBody>
      </p:sp>
      <p:sp>
        <p:nvSpPr>
          <p:cNvPr id="43" name="Text Box 13"/>
          <p:cNvSpPr txBox="1">
            <a:spLocks noChangeArrowheads="1"/>
          </p:cNvSpPr>
          <p:nvPr/>
        </p:nvSpPr>
        <p:spPr bwMode="auto">
          <a:xfrm>
            <a:off x="2051720" y="3645024"/>
            <a:ext cx="2016125" cy="461665"/>
          </a:xfrm>
          <a:prstGeom prst="rect">
            <a:avLst/>
          </a:prstGeom>
          <a:noFill/>
          <a:ln w="9525">
            <a:noFill/>
            <a:miter lim="800000"/>
            <a:headEnd/>
            <a:tailEnd/>
          </a:ln>
          <a:effectLst/>
          <a:scene3d>
            <a:camera prst="orthographicFront"/>
            <a:lightRig rig="flat" dir="t"/>
          </a:scene3d>
          <a:sp3d prstMaterial="powder"/>
        </p:spPr>
        <p:txBody>
          <a:bodyPr>
            <a:spAutoFit/>
            <a:sp3d extrusionH="57150" prstMaterial="powder">
              <a:bevelT w="38100" h="38100"/>
            </a:sp3d>
          </a:bodyPr>
          <a:lstStyle/>
          <a:p>
            <a:pPr algn="ctr">
              <a:spcBef>
                <a:spcPct val="50000"/>
              </a:spcBef>
              <a:defRPr/>
            </a:pPr>
            <a:r>
              <a:rPr lang="en-GB" sz="2400" dirty="0">
                <a:solidFill>
                  <a:srgbClr val="FFFFFF"/>
                </a:solidFill>
                <a:latin typeface="Arial" pitchFamily="34" charset="0"/>
              </a:rPr>
              <a:t>Mind</a:t>
            </a:r>
          </a:p>
        </p:txBody>
      </p:sp>
      <p:sp>
        <p:nvSpPr>
          <p:cNvPr id="44" name="Text Box 13"/>
          <p:cNvSpPr txBox="1">
            <a:spLocks noChangeArrowheads="1"/>
          </p:cNvSpPr>
          <p:nvPr/>
        </p:nvSpPr>
        <p:spPr bwMode="auto">
          <a:xfrm>
            <a:off x="3491979" y="3645024"/>
            <a:ext cx="2016125" cy="461665"/>
          </a:xfrm>
          <a:prstGeom prst="rect">
            <a:avLst/>
          </a:prstGeom>
          <a:noFill/>
          <a:ln w="9525">
            <a:noFill/>
            <a:miter lim="800000"/>
            <a:headEnd/>
            <a:tailEnd/>
          </a:ln>
          <a:effectLst/>
          <a:scene3d>
            <a:camera prst="orthographicFront"/>
            <a:lightRig rig="flat" dir="t"/>
          </a:scene3d>
          <a:sp3d prstMaterial="powder"/>
        </p:spPr>
        <p:txBody>
          <a:bodyPr>
            <a:spAutoFit/>
            <a:sp3d extrusionH="57150" prstMaterial="powder">
              <a:bevelT w="38100" h="38100"/>
            </a:sp3d>
          </a:bodyPr>
          <a:lstStyle/>
          <a:p>
            <a:pPr algn="ctr">
              <a:spcBef>
                <a:spcPct val="50000"/>
              </a:spcBef>
              <a:defRPr/>
            </a:pPr>
            <a:r>
              <a:rPr lang="en-GB" sz="2400" dirty="0">
                <a:solidFill>
                  <a:srgbClr val="FFFFFF"/>
                </a:solidFill>
                <a:latin typeface="Arial" pitchFamily="34" charset="0"/>
              </a:rPr>
              <a:t>Will</a:t>
            </a:r>
          </a:p>
        </p:txBody>
      </p:sp>
      <p:sp>
        <p:nvSpPr>
          <p:cNvPr id="50" name="Text Box 13"/>
          <p:cNvSpPr txBox="1">
            <a:spLocks noChangeArrowheads="1"/>
          </p:cNvSpPr>
          <p:nvPr/>
        </p:nvSpPr>
        <p:spPr bwMode="auto">
          <a:xfrm>
            <a:off x="2338065" y="3934797"/>
            <a:ext cx="1513855" cy="646331"/>
          </a:xfrm>
          <a:prstGeom prst="rect">
            <a:avLst/>
          </a:prstGeom>
          <a:noFill/>
          <a:ln w="9525">
            <a:noFill/>
            <a:miter lim="800000"/>
            <a:headEnd/>
            <a:tailEnd/>
          </a:ln>
          <a:effectLst/>
          <a:scene3d>
            <a:camera prst="orthographicFront"/>
            <a:lightRig rig="flat" dir="t"/>
          </a:scene3d>
          <a:sp3d prstMaterial="powder"/>
        </p:spPr>
        <p:txBody>
          <a:bodyPr wrap="square">
            <a:spAutoFit/>
            <a:sp3d extrusionH="57150" prstMaterial="powder">
              <a:bevelT w="38100" h="38100"/>
            </a:sp3d>
          </a:bodyPr>
          <a:lstStyle/>
          <a:p>
            <a:pPr algn="ctr">
              <a:spcBef>
                <a:spcPct val="50000"/>
              </a:spcBef>
              <a:defRPr/>
            </a:pPr>
            <a:r>
              <a:rPr lang="en-GB" dirty="0">
                <a:solidFill>
                  <a:srgbClr val="FFFFFF"/>
                </a:solidFill>
                <a:latin typeface="Arial" pitchFamily="34" charset="0"/>
              </a:rPr>
              <a:t>Romans 12:2</a:t>
            </a:r>
          </a:p>
        </p:txBody>
      </p:sp>
      <p:sp>
        <p:nvSpPr>
          <p:cNvPr id="64" name="Text Box 44"/>
          <p:cNvSpPr txBox="1">
            <a:spLocks noChangeArrowheads="1"/>
          </p:cNvSpPr>
          <p:nvPr/>
        </p:nvSpPr>
        <p:spPr bwMode="auto">
          <a:xfrm rot="18190107">
            <a:off x="1650195" y="1943846"/>
            <a:ext cx="1728787" cy="519112"/>
          </a:xfrm>
          <a:prstGeom prst="rect">
            <a:avLst/>
          </a:prstGeom>
          <a:noFill/>
          <a:ln w="9525">
            <a:noFill/>
            <a:miter lim="800000"/>
            <a:headEnd/>
            <a:tailEnd/>
          </a:ln>
          <a:effectLst/>
          <a:scene3d>
            <a:camera prst="orthographicFront"/>
            <a:lightRig rig="flat" dir="t"/>
          </a:scene3d>
          <a:sp3d prstMaterial="softEdge">
            <a:bevelT/>
            <a:bevelB/>
          </a:sp3d>
        </p:spPr>
        <p:txBody>
          <a:bodyPr>
            <a:spAutoFit/>
            <a:sp3d extrusionH="57150">
              <a:bevelT w="38100" h="38100"/>
              <a:bevelB w="38100" h="38100"/>
            </a:sp3d>
          </a:bodyPr>
          <a:lstStyle/>
          <a:p>
            <a:pPr algn="ctr">
              <a:spcBef>
                <a:spcPct val="50000"/>
              </a:spcBef>
              <a:defRPr/>
            </a:pPr>
            <a:r>
              <a:rPr lang="en-GB" sz="2800" dirty="0">
                <a:solidFill>
                  <a:srgbClr val="FFFFFF"/>
                </a:solidFill>
                <a:latin typeface="Arial" pitchFamily="34" charset="0"/>
              </a:rPr>
              <a:t>Sight</a:t>
            </a:r>
          </a:p>
        </p:txBody>
      </p:sp>
      <p:sp>
        <p:nvSpPr>
          <p:cNvPr id="65" name="Text Box 44"/>
          <p:cNvSpPr txBox="1">
            <a:spLocks noChangeArrowheads="1"/>
          </p:cNvSpPr>
          <p:nvPr/>
        </p:nvSpPr>
        <p:spPr bwMode="auto">
          <a:xfrm rot="16200000">
            <a:off x="1199236" y="3097734"/>
            <a:ext cx="1728787" cy="519112"/>
          </a:xfrm>
          <a:prstGeom prst="rect">
            <a:avLst/>
          </a:prstGeom>
          <a:noFill/>
          <a:ln w="9525">
            <a:noFill/>
            <a:miter lim="800000"/>
            <a:headEnd/>
            <a:tailEnd/>
          </a:ln>
          <a:effectLst/>
          <a:scene3d>
            <a:camera prst="orthographicFront"/>
            <a:lightRig rig="flat" dir="t"/>
          </a:scene3d>
          <a:sp3d prstMaterial="softEdge">
            <a:bevelT/>
            <a:bevelB/>
          </a:sp3d>
        </p:spPr>
        <p:txBody>
          <a:bodyPr>
            <a:spAutoFit/>
            <a:sp3d extrusionH="57150">
              <a:bevelT w="38100" h="38100"/>
              <a:bevelB w="38100" h="38100"/>
            </a:sp3d>
          </a:bodyPr>
          <a:lstStyle/>
          <a:p>
            <a:pPr algn="ctr">
              <a:spcBef>
                <a:spcPct val="50000"/>
              </a:spcBef>
              <a:defRPr/>
            </a:pPr>
            <a:r>
              <a:rPr lang="en-GB" sz="2800" dirty="0">
                <a:solidFill>
                  <a:srgbClr val="FFFFFF"/>
                </a:solidFill>
                <a:latin typeface="Arial" pitchFamily="34" charset="0"/>
              </a:rPr>
              <a:t>Smell</a:t>
            </a:r>
          </a:p>
        </p:txBody>
      </p:sp>
      <p:sp>
        <p:nvSpPr>
          <p:cNvPr id="69" name="Text Box 44"/>
          <p:cNvSpPr txBox="1">
            <a:spLocks noChangeArrowheads="1"/>
          </p:cNvSpPr>
          <p:nvPr/>
        </p:nvSpPr>
        <p:spPr bwMode="auto">
          <a:xfrm rot="14539765">
            <a:off x="1531555" y="4454705"/>
            <a:ext cx="1728787" cy="519112"/>
          </a:xfrm>
          <a:prstGeom prst="rect">
            <a:avLst/>
          </a:prstGeom>
          <a:noFill/>
          <a:ln w="9525">
            <a:noFill/>
            <a:miter lim="800000"/>
            <a:headEnd/>
            <a:tailEnd/>
          </a:ln>
          <a:effectLst/>
          <a:scene3d>
            <a:camera prst="orthographicFront"/>
            <a:lightRig rig="flat" dir="t"/>
          </a:scene3d>
          <a:sp3d prstMaterial="softEdge">
            <a:bevelT/>
            <a:bevelB/>
          </a:sp3d>
        </p:spPr>
        <p:txBody>
          <a:bodyPr>
            <a:spAutoFit/>
            <a:sp3d extrusionH="57150">
              <a:bevelT w="38100" h="38100"/>
              <a:bevelB w="38100" h="38100"/>
            </a:sp3d>
          </a:bodyPr>
          <a:lstStyle/>
          <a:p>
            <a:pPr algn="ctr">
              <a:spcBef>
                <a:spcPct val="50000"/>
              </a:spcBef>
              <a:defRPr/>
            </a:pPr>
            <a:r>
              <a:rPr lang="en-GB" sz="2800" dirty="0">
                <a:solidFill>
                  <a:srgbClr val="FFFFFF"/>
                </a:solidFill>
                <a:effectLst/>
                <a:latin typeface="Arial" pitchFamily="34" charset="0"/>
              </a:rPr>
              <a:t>Sound</a:t>
            </a:r>
          </a:p>
        </p:txBody>
      </p:sp>
      <p:sp>
        <p:nvSpPr>
          <p:cNvPr id="70" name="Text Box 44"/>
          <p:cNvSpPr txBox="1">
            <a:spLocks noChangeArrowheads="1"/>
          </p:cNvSpPr>
          <p:nvPr/>
        </p:nvSpPr>
        <p:spPr bwMode="auto">
          <a:xfrm rot="4380590">
            <a:off x="5936609" y="2631796"/>
            <a:ext cx="1728787" cy="519112"/>
          </a:xfrm>
          <a:prstGeom prst="rect">
            <a:avLst/>
          </a:prstGeom>
          <a:noFill/>
          <a:ln w="9525">
            <a:noFill/>
            <a:miter lim="800000"/>
            <a:headEnd/>
            <a:tailEnd/>
          </a:ln>
          <a:effectLst/>
          <a:scene3d>
            <a:camera prst="orthographicFront"/>
            <a:lightRig rig="flat" dir="t"/>
          </a:scene3d>
          <a:sp3d prstMaterial="softEdge">
            <a:bevelT/>
            <a:bevelB/>
          </a:sp3d>
        </p:spPr>
        <p:txBody>
          <a:bodyPr>
            <a:spAutoFit/>
            <a:sp3d extrusionH="57150">
              <a:bevelT w="38100" h="38100"/>
              <a:bevelB w="38100" h="38100"/>
            </a:sp3d>
          </a:bodyPr>
          <a:lstStyle/>
          <a:p>
            <a:pPr algn="ctr">
              <a:spcBef>
                <a:spcPct val="50000"/>
              </a:spcBef>
              <a:defRPr/>
            </a:pPr>
            <a:r>
              <a:rPr lang="en-GB" sz="2800" dirty="0">
                <a:solidFill>
                  <a:srgbClr val="FFFFFF"/>
                </a:solidFill>
                <a:latin typeface="Arial" pitchFamily="34" charset="0"/>
              </a:rPr>
              <a:t>Taste</a:t>
            </a:r>
          </a:p>
        </p:txBody>
      </p:sp>
      <p:sp>
        <p:nvSpPr>
          <p:cNvPr id="71" name="Text Box 44"/>
          <p:cNvSpPr txBox="1">
            <a:spLocks noChangeArrowheads="1"/>
          </p:cNvSpPr>
          <p:nvPr/>
        </p:nvSpPr>
        <p:spPr bwMode="auto">
          <a:xfrm rot="6565413">
            <a:off x="5977190" y="3926941"/>
            <a:ext cx="1728787" cy="519112"/>
          </a:xfrm>
          <a:prstGeom prst="rect">
            <a:avLst/>
          </a:prstGeom>
          <a:noFill/>
          <a:ln w="9525">
            <a:noFill/>
            <a:miter lim="800000"/>
            <a:headEnd/>
            <a:tailEnd/>
          </a:ln>
          <a:effectLst/>
          <a:scene3d>
            <a:camera prst="orthographicFront"/>
            <a:lightRig rig="flat" dir="t"/>
          </a:scene3d>
          <a:sp3d prstMaterial="softEdge">
            <a:bevelT/>
            <a:bevelB/>
          </a:sp3d>
        </p:spPr>
        <p:txBody>
          <a:bodyPr>
            <a:spAutoFit/>
            <a:sp3d extrusionH="57150">
              <a:bevelT w="38100" h="38100"/>
              <a:bevelB w="38100" h="38100"/>
            </a:sp3d>
          </a:bodyPr>
          <a:lstStyle/>
          <a:p>
            <a:pPr algn="ctr">
              <a:spcBef>
                <a:spcPct val="50000"/>
              </a:spcBef>
              <a:defRPr/>
            </a:pPr>
            <a:r>
              <a:rPr lang="en-GB" sz="2800" dirty="0">
                <a:solidFill>
                  <a:srgbClr val="FFFFFF"/>
                </a:solidFill>
                <a:latin typeface="Arial" pitchFamily="34" charset="0"/>
              </a:rPr>
              <a:t>Touch</a:t>
            </a:r>
          </a:p>
        </p:txBody>
      </p:sp>
      <p:sp>
        <p:nvSpPr>
          <p:cNvPr id="73" name="WordArt 52"/>
          <p:cNvSpPr>
            <a:spLocks noChangeArrowheads="1" noChangeShapeType="1" noTextEdit="1"/>
          </p:cNvSpPr>
          <p:nvPr/>
        </p:nvSpPr>
        <p:spPr bwMode="auto">
          <a:xfrm>
            <a:off x="3114923" y="5301208"/>
            <a:ext cx="2753221" cy="576064"/>
          </a:xfrm>
          <a:prstGeom prst="rect">
            <a:avLst/>
          </a:prstGeom>
        </p:spPr>
        <p:txBody>
          <a:bodyPr spcFirstLastPara="1" wrap="none" fromWordArt="1">
            <a:prstTxWarp prst="textArchDown">
              <a:avLst/>
            </a:prstTxWarp>
            <a:scene3d>
              <a:camera prst="orthographicFront"/>
              <a:lightRig rig="flat" dir="t"/>
            </a:scene3d>
            <a:sp3d extrusionH="57150" prstMaterial="softEdge">
              <a:bevelT w="38100" h="38100"/>
              <a:bevelB w="38100" h="38100"/>
            </a:sp3d>
          </a:bodyPr>
          <a:lstStyle/>
          <a:p>
            <a:pPr algn="ctr">
              <a:defRPr/>
            </a:pPr>
            <a:r>
              <a:rPr lang="en-GB" sz="4000" kern="10" dirty="0">
                <a:ln w="9525">
                  <a:solidFill>
                    <a:srgbClr val="FFFFFF"/>
                  </a:solidFill>
                  <a:round/>
                  <a:headEnd/>
                  <a:tailEnd/>
                </a:ln>
                <a:solidFill>
                  <a:srgbClr val="FFFFFF"/>
                </a:solidFill>
                <a:latin typeface="Arial"/>
                <a:cs typeface="Arial"/>
              </a:rPr>
              <a:t>STRENGTH</a:t>
            </a:r>
          </a:p>
        </p:txBody>
      </p:sp>
      <p:grpSp>
        <p:nvGrpSpPr>
          <p:cNvPr id="5" name="Group 75"/>
          <p:cNvGrpSpPr>
            <a:grpSpLocks/>
          </p:cNvGrpSpPr>
          <p:nvPr/>
        </p:nvGrpSpPr>
        <p:grpSpPr bwMode="auto">
          <a:xfrm>
            <a:off x="2663825" y="5148263"/>
            <a:ext cx="3744913" cy="368300"/>
            <a:chOff x="4572000" y="3789040"/>
            <a:chExt cx="3744416" cy="369332"/>
          </a:xfrm>
        </p:grpSpPr>
        <p:sp>
          <p:nvSpPr>
            <p:cNvPr id="74" name="Rectangle 73"/>
            <p:cNvSpPr/>
            <p:nvPr/>
          </p:nvSpPr>
          <p:spPr>
            <a:xfrm>
              <a:off x="4572000" y="3789040"/>
              <a:ext cx="3744416" cy="360040"/>
            </a:xfrm>
            <a:prstGeom prst="rect">
              <a:avLst/>
            </a:prstGeom>
            <a:solidFill>
              <a:srgbClr val="168433"/>
            </a:solidFill>
            <a:ln>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b="0">
                <a:effectLst/>
              </a:endParaRPr>
            </a:p>
          </p:txBody>
        </p:sp>
        <p:sp>
          <p:nvSpPr>
            <p:cNvPr id="75" name="TextBox 74"/>
            <p:cNvSpPr txBox="1"/>
            <p:nvPr/>
          </p:nvSpPr>
          <p:spPr>
            <a:xfrm>
              <a:off x="5441707" y="3789040"/>
              <a:ext cx="2082621" cy="369332"/>
            </a:xfrm>
            <a:prstGeom prst="rect">
              <a:avLst/>
            </a:prstGeom>
            <a:noFill/>
          </p:spPr>
          <p:txBody>
            <a:bodyPr wrap="none">
              <a:spAutoFit/>
              <a:scene3d>
                <a:camera prst="orthographicFront"/>
                <a:lightRig rig="flat" dir="t"/>
              </a:scene3d>
              <a:sp3d extrusionH="57150" prstMaterial="powder">
                <a:bevelT w="38100" h="38100"/>
                <a:bevelB w="38100" h="38100"/>
              </a:sp3d>
            </a:bodyPr>
            <a:lstStyle/>
            <a:p>
              <a:pPr>
                <a:defRPr/>
              </a:pPr>
              <a:r>
                <a:rPr lang="en-GB" dirty="0">
                  <a:solidFill>
                    <a:schemeClr val="bg1"/>
                  </a:solidFill>
                </a:rPr>
                <a:t>BLOCKED DOOR</a:t>
              </a:r>
            </a:p>
          </p:txBody>
        </p:sp>
      </p:grpSp>
      <p:sp>
        <p:nvSpPr>
          <p:cNvPr id="77" name="Text Box 13"/>
          <p:cNvSpPr txBox="1">
            <a:spLocks noChangeArrowheads="1"/>
          </p:cNvSpPr>
          <p:nvPr/>
        </p:nvSpPr>
        <p:spPr bwMode="auto">
          <a:xfrm>
            <a:off x="3780011" y="3933056"/>
            <a:ext cx="1512069" cy="646331"/>
          </a:xfrm>
          <a:prstGeom prst="rect">
            <a:avLst/>
          </a:prstGeom>
          <a:noFill/>
          <a:ln w="9525">
            <a:noFill/>
            <a:miter lim="800000"/>
            <a:headEnd/>
            <a:tailEnd/>
          </a:ln>
          <a:effectLst/>
          <a:scene3d>
            <a:camera prst="orthographicFront"/>
            <a:lightRig rig="flat" dir="t"/>
          </a:scene3d>
          <a:sp3d prstMaterial="powder"/>
        </p:spPr>
        <p:txBody>
          <a:bodyPr wrap="square">
            <a:spAutoFit/>
            <a:sp3d extrusionH="57150" prstMaterial="powder">
              <a:bevelT w="38100" h="38100"/>
            </a:sp3d>
          </a:bodyPr>
          <a:lstStyle/>
          <a:p>
            <a:pPr algn="ctr">
              <a:spcBef>
                <a:spcPct val="50000"/>
              </a:spcBef>
              <a:defRPr/>
            </a:pPr>
            <a:r>
              <a:rPr lang="en-GB" dirty="0">
                <a:solidFill>
                  <a:srgbClr val="FFFFFF"/>
                </a:solidFill>
                <a:effectLst/>
                <a:latin typeface="Arial" pitchFamily="34" charset="0"/>
              </a:rPr>
              <a:t>Philippians 2:13</a:t>
            </a:r>
          </a:p>
        </p:txBody>
      </p:sp>
      <p:sp>
        <p:nvSpPr>
          <p:cNvPr id="78" name="Text Box 13"/>
          <p:cNvSpPr txBox="1">
            <a:spLocks noChangeArrowheads="1"/>
          </p:cNvSpPr>
          <p:nvPr/>
        </p:nvSpPr>
        <p:spPr bwMode="auto">
          <a:xfrm>
            <a:off x="6948363" y="5229200"/>
            <a:ext cx="2016125" cy="400110"/>
          </a:xfrm>
          <a:prstGeom prst="rect">
            <a:avLst/>
          </a:prstGeom>
          <a:noFill/>
          <a:ln w="9525">
            <a:noFill/>
            <a:miter lim="800000"/>
            <a:headEnd/>
            <a:tailEnd/>
          </a:ln>
          <a:effectLst/>
          <a:scene3d>
            <a:camera prst="orthographicFront"/>
            <a:lightRig rig="flat" dir="t"/>
          </a:scene3d>
          <a:sp3d prstMaterial="powder"/>
        </p:spPr>
        <p:txBody>
          <a:bodyPr>
            <a:spAutoFit/>
            <a:sp3d extrusionH="57150" prstMaterial="powder">
              <a:bevelT w="38100" h="38100"/>
            </a:sp3d>
          </a:bodyPr>
          <a:lstStyle/>
          <a:p>
            <a:pPr algn="r">
              <a:spcBef>
                <a:spcPct val="50000"/>
              </a:spcBef>
              <a:defRPr/>
            </a:pPr>
            <a:r>
              <a:rPr lang="en-GB" sz="2000" dirty="0">
                <a:solidFill>
                  <a:srgbClr val="FFFFFF"/>
                </a:solidFill>
                <a:latin typeface="Arial" pitchFamily="34" charset="0"/>
              </a:rPr>
              <a:t>Romans 12:1</a:t>
            </a:r>
          </a:p>
        </p:txBody>
      </p:sp>
      <p:grpSp>
        <p:nvGrpSpPr>
          <p:cNvPr id="6" name="Freeform 43"/>
          <p:cNvGrpSpPr>
            <a:grpSpLocks/>
          </p:cNvGrpSpPr>
          <p:nvPr/>
        </p:nvGrpSpPr>
        <p:grpSpPr bwMode="auto">
          <a:xfrm>
            <a:off x="3156740" y="1495839"/>
            <a:ext cx="2773362" cy="3705225"/>
            <a:chOff x="2550" y="922"/>
            <a:chExt cx="1747" cy="2334"/>
          </a:xfrm>
          <a:noFill/>
        </p:grpSpPr>
        <p:pic>
          <p:nvPicPr>
            <p:cNvPr id="103467" name="Freeform 4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0" y="922"/>
              <a:ext cx="1747" cy="23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3468" name="Text Box 43"/>
            <p:cNvSpPr txBox="1">
              <a:spLocks noChangeArrowheads="1"/>
            </p:cNvSpPr>
            <p:nvPr/>
          </p:nvSpPr>
          <p:spPr bwMode="auto">
            <a:xfrm>
              <a:off x="2608" y="981"/>
              <a:ext cx="1633" cy="222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gn="ctr"/>
              <a:endParaRPr lang="en-US" altLang="en-US" sz="1800" b="0">
                <a:solidFill>
                  <a:srgbClr val="FFFFFF"/>
                </a:solidFill>
                <a:effectLst/>
              </a:endParaRPr>
            </a:p>
          </p:txBody>
        </p:sp>
      </p:grpSp>
      <p:cxnSp>
        <p:nvCxnSpPr>
          <p:cNvPr id="67" name="Straight Arrow Connector 66"/>
          <p:cNvCxnSpPr/>
          <p:nvPr/>
        </p:nvCxnSpPr>
        <p:spPr>
          <a:xfrm rot="5400000" flipH="1" flipV="1">
            <a:off x="4185655" y="5994983"/>
            <a:ext cx="772690" cy="1588"/>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sp>
        <p:nvSpPr>
          <p:cNvPr id="46" name="Text Box 47"/>
          <p:cNvSpPr txBox="1">
            <a:spLocks noChangeArrowheads="1"/>
          </p:cNvSpPr>
          <p:nvPr/>
        </p:nvSpPr>
        <p:spPr bwMode="auto">
          <a:xfrm>
            <a:off x="107504" y="868650"/>
            <a:ext cx="2288444" cy="400110"/>
          </a:xfrm>
          <a:prstGeom prst="rect">
            <a:avLst/>
          </a:prstGeom>
          <a:noFill/>
          <a:ln w="9525">
            <a:noFill/>
            <a:miter lim="800000"/>
            <a:headEnd/>
            <a:tailEnd/>
          </a:ln>
          <a:effectLst/>
          <a:scene3d>
            <a:camera prst="orthographicFront"/>
            <a:lightRig rig="flat" dir="t"/>
          </a:scene3d>
          <a:sp3d prstMaterial="powder"/>
        </p:spPr>
        <p:txBody>
          <a:bodyPr wrap="square">
            <a:spAutoFit/>
            <a:sp3d extrusionH="57150" prstMaterial="powder">
              <a:bevelT w="38100" h="38100"/>
            </a:sp3d>
          </a:bodyPr>
          <a:lstStyle/>
          <a:p>
            <a:pPr>
              <a:spcBef>
                <a:spcPct val="50000"/>
              </a:spcBef>
              <a:defRPr/>
            </a:pPr>
            <a:r>
              <a:rPr lang="en-GB" sz="2000" dirty="0">
                <a:solidFill>
                  <a:schemeClr val="bg1"/>
                </a:solidFill>
                <a:effectLst/>
                <a:latin typeface="Arial" pitchFamily="34" charset="0"/>
              </a:rPr>
              <a:t>Deuteronomy 6:5</a:t>
            </a:r>
          </a:p>
        </p:txBody>
      </p:sp>
      <p:sp>
        <p:nvSpPr>
          <p:cNvPr id="48" name="Text Box 47"/>
          <p:cNvSpPr txBox="1">
            <a:spLocks noChangeArrowheads="1"/>
          </p:cNvSpPr>
          <p:nvPr/>
        </p:nvSpPr>
        <p:spPr bwMode="auto">
          <a:xfrm>
            <a:off x="3347864" y="2420888"/>
            <a:ext cx="2347535" cy="707886"/>
          </a:xfrm>
          <a:prstGeom prst="rect">
            <a:avLst/>
          </a:prstGeom>
          <a:noFill/>
          <a:ln w="9525">
            <a:noFill/>
            <a:miter lim="800000"/>
            <a:headEnd/>
            <a:tailEnd/>
          </a:ln>
          <a:effectLst/>
          <a:scene3d>
            <a:camera prst="orthographicFront"/>
            <a:lightRig rig="flat" dir="t"/>
          </a:scene3d>
          <a:sp3d prstMaterial="powder"/>
        </p:spPr>
        <p:txBody>
          <a:bodyPr wrap="square">
            <a:spAutoFit/>
            <a:sp3d extrusionH="57150" prstMaterial="powder">
              <a:bevelT w="38100" h="38100"/>
            </a:sp3d>
          </a:bodyPr>
          <a:lstStyle/>
          <a:p>
            <a:pPr algn="ctr">
              <a:spcBef>
                <a:spcPct val="50000"/>
              </a:spcBef>
              <a:defRPr/>
            </a:pPr>
            <a:r>
              <a:rPr lang="en-GB" sz="4000" dirty="0">
                <a:solidFill>
                  <a:srgbClr val="FF0000"/>
                </a:solidFill>
                <a:latin typeface="Arial" pitchFamily="34" charset="0"/>
              </a:rPr>
              <a:t>Gal.2:20</a:t>
            </a:r>
          </a:p>
        </p:txBody>
      </p:sp>
      <p:sp>
        <p:nvSpPr>
          <p:cNvPr id="3" name="TextBox 2"/>
          <p:cNvSpPr txBox="1"/>
          <p:nvPr/>
        </p:nvSpPr>
        <p:spPr>
          <a:xfrm>
            <a:off x="3454791" y="1073791"/>
            <a:ext cx="2240608" cy="400110"/>
          </a:xfrm>
          <a:prstGeom prst="rect">
            <a:avLst/>
          </a:prstGeom>
          <a:noFill/>
        </p:spPr>
        <p:txBody>
          <a:bodyPr wrap="square" rtlCol="0">
            <a:spAutoFit/>
          </a:bodyPr>
          <a:lstStyle/>
          <a:p>
            <a:pPr algn="ctr"/>
            <a:r>
              <a:rPr lang="en-GB" sz="2000" dirty="0">
                <a:solidFill>
                  <a:srgbClr val="FF0000"/>
                </a:solidFill>
              </a:rPr>
              <a:t>Romans 6:12-13</a:t>
            </a:r>
          </a:p>
        </p:txBody>
      </p:sp>
      <p:cxnSp>
        <p:nvCxnSpPr>
          <p:cNvPr id="66" name="Straight Arrow Connector 65"/>
          <p:cNvCxnSpPr/>
          <p:nvPr/>
        </p:nvCxnSpPr>
        <p:spPr>
          <a:xfrm flipV="1">
            <a:off x="2123728" y="5589240"/>
            <a:ext cx="1080120" cy="792088"/>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rot="10800000">
            <a:off x="5796136" y="5589240"/>
            <a:ext cx="899592" cy="792088"/>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2000"/>
                                        <p:tgtEl>
                                          <p:spTgt spid="40"/>
                                        </p:tgtEl>
                                      </p:cBhvr>
                                    </p:animEffect>
                                  </p:childTnLst>
                                </p:cTn>
                              </p:par>
                              <p:par>
                                <p:cTn id="8" presetID="10" presetClass="entr" presetSubtype="0" fill="hold"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2000"/>
                                        <p:tgtEl>
                                          <p:spTgt spid="4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2000"/>
                                        <p:tgtEl>
                                          <p:spTgt spid="4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wipe(up)">
                                      <p:cBhvr>
                                        <p:cTn id="25" dur="1000"/>
                                        <p:tgtEl>
                                          <p:spTgt spid="59"/>
                                        </p:tgtEl>
                                      </p:cBhvr>
                                    </p:animEffect>
                                  </p:childTnLst>
                                </p:cTn>
                              </p:par>
                              <p:par>
                                <p:cTn id="26" presetID="22" presetClass="entr" presetSubtype="1" fill="hold" nodeType="with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wipe(up)">
                                      <p:cBhvr>
                                        <p:cTn id="28" dur="1000"/>
                                        <p:tgtEl>
                                          <p:spTgt spid="60"/>
                                        </p:tgtEl>
                                      </p:cBhvr>
                                    </p:animEffect>
                                  </p:childTnLst>
                                </p:cTn>
                              </p:par>
                              <p:par>
                                <p:cTn id="29" presetID="22" presetClass="entr" presetSubtype="1" fill="hold" nodeType="with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wipe(up)">
                                      <p:cBhvr>
                                        <p:cTn id="31" dur="1000"/>
                                        <p:tgtEl>
                                          <p:spTgt spid="6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fade">
                                      <p:cBhvr>
                                        <p:cTn id="36" dur="2000"/>
                                        <p:tgtEl>
                                          <p:spTgt spid="5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77"/>
                                        </p:tgtEl>
                                        <p:attrNameLst>
                                          <p:attrName>style.visibility</p:attrName>
                                        </p:attrNameLst>
                                      </p:cBhvr>
                                      <p:to>
                                        <p:strVal val="visible"/>
                                      </p:to>
                                    </p:set>
                                    <p:animEffect transition="in" filter="fade">
                                      <p:cBhvr>
                                        <p:cTn id="41" dur="2000"/>
                                        <p:tgtEl>
                                          <p:spTgt spid="77"/>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2000"/>
                                        <p:tgtEl>
                                          <p:spTgt spid="49"/>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2000"/>
                                        <p:tgtEl>
                                          <p:spTgt spid="5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78"/>
                                        </p:tgtEl>
                                        <p:attrNameLst>
                                          <p:attrName>style.visibility</p:attrName>
                                        </p:attrNameLst>
                                      </p:cBhvr>
                                      <p:to>
                                        <p:strVal val="visible"/>
                                      </p:to>
                                    </p:set>
                                    <p:animEffect transition="in" filter="fade">
                                      <p:cBhvr>
                                        <p:cTn id="60" dur="2000"/>
                                        <p:tgtEl>
                                          <p:spTgt spid="78"/>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nodeType="click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wipe(down)">
                                      <p:cBhvr>
                                        <p:cTn id="65" dur="1000"/>
                                        <p:tgtEl>
                                          <p:spTgt spid="66"/>
                                        </p:tgtEl>
                                      </p:cBhvr>
                                    </p:animEffect>
                                  </p:childTnLst>
                                </p:cTn>
                              </p:par>
                              <p:par>
                                <p:cTn id="66" presetID="22" presetClass="entr" presetSubtype="4" fill="hold" nodeType="withEffect">
                                  <p:stCondLst>
                                    <p:cond delay="0"/>
                                  </p:stCondLst>
                                  <p:childTnLst>
                                    <p:set>
                                      <p:cBhvr>
                                        <p:cTn id="67" dur="1" fill="hold">
                                          <p:stCondLst>
                                            <p:cond delay="0"/>
                                          </p:stCondLst>
                                        </p:cTn>
                                        <p:tgtEl>
                                          <p:spTgt spid="67"/>
                                        </p:tgtEl>
                                        <p:attrNameLst>
                                          <p:attrName>style.visibility</p:attrName>
                                        </p:attrNameLst>
                                      </p:cBhvr>
                                      <p:to>
                                        <p:strVal val="visible"/>
                                      </p:to>
                                    </p:set>
                                    <p:animEffect transition="in" filter="wipe(down)">
                                      <p:cBhvr>
                                        <p:cTn id="68" dur="1000"/>
                                        <p:tgtEl>
                                          <p:spTgt spid="67"/>
                                        </p:tgtEl>
                                      </p:cBhvr>
                                    </p:animEffect>
                                  </p:childTnLst>
                                </p:cTn>
                              </p:par>
                              <p:par>
                                <p:cTn id="69" presetID="22" presetClass="entr" presetSubtype="4" fill="hold" nodeType="with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wipe(down)">
                                      <p:cBhvr>
                                        <p:cTn id="71" dur="1000"/>
                                        <p:tgtEl>
                                          <p:spTgt spid="68"/>
                                        </p:tgtEl>
                                      </p:cBhvr>
                                    </p:animEffect>
                                  </p:childTnLst>
                                </p:cTn>
                              </p:par>
                            </p:childTnLst>
                          </p:cTn>
                        </p:par>
                      </p:childTnLst>
                    </p:cTn>
                  </p:par>
                  <p:par>
                    <p:cTn id="72" fill="hold">
                      <p:stCondLst>
                        <p:cond delay="indefinite"/>
                      </p:stCondLst>
                      <p:childTnLst>
                        <p:par>
                          <p:cTn id="73" fill="hold">
                            <p:stCondLst>
                              <p:cond delay="0"/>
                            </p:stCondLst>
                            <p:childTnLst>
                              <p:par>
                                <p:cTn id="74" presetID="31" presetClass="entr" presetSubtype="0" fill="hold" nodeType="clickEffect">
                                  <p:stCondLst>
                                    <p:cond delay="0"/>
                                  </p:stCondLst>
                                  <p:iterate type="lt">
                                    <p:tmPct val="5000"/>
                                  </p:iterate>
                                  <p:childTnLst>
                                    <p:set>
                                      <p:cBhvr>
                                        <p:cTn id="75" dur="1" fill="hold">
                                          <p:stCondLst>
                                            <p:cond delay="0"/>
                                          </p:stCondLst>
                                        </p:cTn>
                                        <p:tgtEl>
                                          <p:spTgt spid="6"/>
                                        </p:tgtEl>
                                        <p:attrNameLst>
                                          <p:attrName>style.visibility</p:attrName>
                                        </p:attrNameLst>
                                      </p:cBhvr>
                                      <p:to>
                                        <p:strVal val="visible"/>
                                      </p:to>
                                    </p:set>
                                    <p:anim calcmode="lin" valueType="num">
                                      <p:cBhvr>
                                        <p:cTn id="76" dur="1000" fill="hold"/>
                                        <p:tgtEl>
                                          <p:spTgt spid="6"/>
                                        </p:tgtEl>
                                        <p:attrNameLst>
                                          <p:attrName>ppt_w</p:attrName>
                                        </p:attrNameLst>
                                      </p:cBhvr>
                                      <p:tavLst>
                                        <p:tav tm="0">
                                          <p:val>
                                            <p:fltVal val="0"/>
                                          </p:val>
                                        </p:tav>
                                        <p:tav tm="100000">
                                          <p:val>
                                            <p:strVal val="#ppt_w"/>
                                          </p:val>
                                        </p:tav>
                                      </p:tavLst>
                                    </p:anim>
                                    <p:anim calcmode="lin" valueType="num">
                                      <p:cBhvr>
                                        <p:cTn id="77" dur="1000" fill="hold"/>
                                        <p:tgtEl>
                                          <p:spTgt spid="6"/>
                                        </p:tgtEl>
                                        <p:attrNameLst>
                                          <p:attrName>ppt_h</p:attrName>
                                        </p:attrNameLst>
                                      </p:cBhvr>
                                      <p:tavLst>
                                        <p:tav tm="0">
                                          <p:val>
                                            <p:fltVal val="0"/>
                                          </p:val>
                                        </p:tav>
                                        <p:tav tm="100000">
                                          <p:val>
                                            <p:strVal val="#ppt_h"/>
                                          </p:val>
                                        </p:tav>
                                      </p:tavLst>
                                    </p:anim>
                                    <p:anim calcmode="lin" valueType="num">
                                      <p:cBhvr>
                                        <p:cTn id="78" dur="1000" fill="hold"/>
                                        <p:tgtEl>
                                          <p:spTgt spid="6"/>
                                        </p:tgtEl>
                                        <p:attrNameLst>
                                          <p:attrName>style.rotation</p:attrName>
                                        </p:attrNameLst>
                                      </p:cBhvr>
                                      <p:tavLst>
                                        <p:tav tm="0">
                                          <p:val>
                                            <p:fltVal val="90"/>
                                          </p:val>
                                        </p:tav>
                                        <p:tav tm="100000">
                                          <p:val>
                                            <p:fltVal val="0"/>
                                          </p:val>
                                        </p:tav>
                                      </p:tavLst>
                                    </p:anim>
                                    <p:animEffect transition="in" filter="fade">
                                      <p:cBhvr>
                                        <p:cTn id="79" dur="1000"/>
                                        <p:tgtEl>
                                          <p:spTgt spid="6"/>
                                        </p:tgtEl>
                                      </p:cBhvr>
                                    </p:animEffect>
                                  </p:childTnLst>
                                </p:cTn>
                              </p:par>
                              <p:par>
                                <p:cTn id="80" presetID="10" presetClass="entr" presetSubtype="0" fill="hold" nodeType="with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fade">
                                      <p:cBhvr>
                                        <p:cTn id="82" dur="2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5474" name="Oval 39"/>
          <p:cNvGrpSpPr>
            <a:grpSpLocks/>
          </p:cNvGrpSpPr>
          <p:nvPr/>
        </p:nvGrpSpPr>
        <p:grpSpPr bwMode="auto">
          <a:xfrm>
            <a:off x="1719263" y="890588"/>
            <a:ext cx="5649912" cy="5284787"/>
            <a:chOff x="1667" y="561"/>
            <a:chExt cx="3559" cy="3329"/>
          </a:xfrm>
        </p:grpSpPr>
        <p:pic>
          <p:nvPicPr>
            <p:cNvPr id="105475" name="Oval 3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7" y="561"/>
              <a:ext cx="3559" cy="3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Box 3"/>
            <p:cNvSpPr txBox="1">
              <a:spLocks noChangeArrowheads="1"/>
            </p:cNvSpPr>
            <p:nvPr/>
          </p:nvSpPr>
          <p:spPr bwMode="auto">
            <a:xfrm>
              <a:off x="2197" y="1058"/>
              <a:ext cx="2502" cy="2341"/>
            </a:xfrm>
            <a:prstGeom prst="rect">
              <a:avLst/>
            </a:prstGeom>
            <a:noFill/>
            <a:ln w="9525">
              <a:noFill/>
              <a:miter lim="800000"/>
              <a:headEnd/>
              <a:tailEnd/>
            </a:ln>
          </p:spPr>
          <p:txBody>
            <a:bodyPr wrap="none" anchor="ctr"/>
            <a:lstStyle/>
            <a:p>
              <a:pPr>
                <a:defRPr/>
              </a:pPr>
              <a:endParaRPr lang="en-GB" dirty="0">
                <a:solidFill>
                  <a:srgbClr val="FFFFFF"/>
                </a:solidFill>
                <a:effectLst>
                  <a:outerShdw blurRad="38100" dist="38100" dir="2700000" algn="tl">
                    <a:srgbClr val="C0C0C0"/>
                  </a:outerShdw>
                </a:effectLst>
              </a:endParaRPr>
            </a:p>
          </p:txBody>
        </p:sp>
      </p:grpSp>
      <p:sp>
        <p:nvSpPr>
          <p:cNvPr id="48" name="WordArt 52"/>
          <p:cNvSpPr>
            <a:spLocks noChangeArrowheads="1" noChangeShapeType="1" noTextEdit="1"/>
          </p:cNvSpPr>
          <p:nvPr/>
        </p:nvSpPr>
        <p:spPr bwMode="auto">
          <a:xfrm>
            <a:off x="3114923" y="5301208"/>
            <a:ext cx="2753221" cy="576064"/>
          </a:xfrm>
          <a:prstGeom prst="rect">
            <a:avLst/>
          </a:prstGeom>
        </p:spPr>
        <p:txBody>
          <a:bodyPr spcFirstLastPara="1" wrap="none" fromWordArt="1">
            <a:prstTxWarp prst="textArchDown">
              <a:avLst/>
            </a:prstTxWarp>
            <a:scene3d>
              <a:camera prst="orthographicFront"/>
              <a:lightRig rig="flat" dir="t"/>
            </a:scene3d>
            <a:sp3d extrusionH="57150" prstMaterial="softEdge">
              <a:bevelT w="38100" h="38100"/>
              <a:bevelB w="38100" h="38100"/>
            </a:sp3d>
          </a:bodyPr>
          <a:lstStyle/>
          <a:p>
            <a:pPr algn="ctr">
              <a:defRPr/>
            </a:pPr>
            <a:r>
              <a:rPr lang="en-GB" sz="4000" kern="10" dirty="0">
                <a:ln w="9525">
                  <a:solidFill>
                    <a:srgbClr val="FFFFFF"/>
                  </a:solidFill>
                  <a:round/>
                  <a:headEnd/>
                  <a:tailEnd/>
                </a:ln>
                <a:solidFill>
                  <a:srgbClr val="FFFFFF"/>
                </a:solidFill>
                <a:latin typeface="Arial"/>
                <a:cs typeface="Arial"/>
              </a:rPr>
              <a:t>STRENGTH</a:t>
            </a:r>
          </a:p>
        </p:txBody>
      </p:sp>
      <p:pic>
        <p:nvPicPr>
          <p:cNvPr id="105478" name="Oval 4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6650" y="1450975"/>
            <a:ext cx="4225925" cy="415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88" name="WordArt 52"/>
          <p:cNvSpPr>
            <a:spLocks noChangeArrowheads="1" noChangeShapeType="1" noTextEdit="1"/>
          </p:cNvSpPr>
          <p:nvPr/>
        </p:nvSpPr>
        <p:spPr bwMode="auto">
          <a:xfrm>
            <a:off x="3521249" y="2767013"/>
            <a:ext cx="1889125" cy="590550"/>
          </a:xfrm>
          <a:prstGeom prst="rect">
            <a:avLst/>
          </a:prstGeom>
        </p:spPr>
        <p:txBody>
          <a:bodyPr spcFirstLastPara="1" wrap="none" fromWordArt="1">
            <a:prstTxWarp prst="textArchUp">
              <a:avLst>
                <a:gd name="adj" fmla="val 10800004"/>
              </a:avLst>
            </a:prstTxWarp>
            <a:scene3d>
              <a:camera prst="orthographicFront"/>
              <a:lightRig rig="flat" dir="t"/>
            </a:scene3d>
            <a:sp3d extrusionH="57150" prstMaterial="softEdge">
              <a:bevelT w="38100" h="38100"/>
              <a:bevelB w="38100" h="38100"/>
            </a:sp3d>
          </a:bodyPr>
          <a:lstStyle/>
          <a:p>
            <a:pPr algn="ctr">
              <a:defRPr/>
            </a:pPr>
            <a:r>
              <a:rPr lang="en-GB" sz="4000" kern="10" dirty="0">
                <a:ln w="9525">
                  <a:solidFill>
                    <a:srgbClr val="FFFFFF"/>
                  </a:solidFill>
                  <a:round/>
                  <a:headEnd/>
                  <a:tailEnd/>
                </a:ln>
                <a:solidFill>
                  <a:srgbClr val="FFFFFF"/>
                </a:solidFill>
                <a:latin typeface="Arial"/>
                <a:cs typeface="Arial"/>
              </a:rPr>
              <a:t>HEART</a:t>
            </a:r>
          </a:p>
        </p:txBody>
      </p:sp>
      <p:sp>
        <p:nvSpPr>
          <p:cNvPr id="91189" name="WordArt 53"/>
          <p:cNvSpPr>
            <a:spLocks noChangeArrowheads="1" noChangeShapeType="1" noTextEdit="1"/>
          </p:cNvSpPr>
          <p:nvPr/>
        </p:nvSpPr>
        <p:spPr bwMode="auto">
          <a:xfrm>
            <a:off x="3790950" y="4396656"/>
            <a:ext cx="1511300" cy="544512"/>
          </a:xfrm>
          <a:prstGeom prst="rect">
            <a:avLst/>
          </a:prstGeom>
          <a:scene3d>
            <a:camera prst="orthographicFront"/>
            <a:lightRig rig="flat" dir="t"/>
          </a:scene3d>
          <a:sp3d>
            <a:bevelT/>
            <a:bevelB/>
          </a:sp3d>
        </p:spPr>
        <p:txBody>
          <a:bodyPr spcFirstLastPara="1" wrap="none" fromWordArt="1">
            <a:prstTxWarp prst="textArchDown">
              <a:avLst>
                <a:gd name="adj" fmla="val 0"/>
              </a:avLst>
            </a:prstTxWarp>
            <a:sp3d extrusionH="57150" prstMaterial="softEdge">
              <a:bevelT w="38100" h="38100"/>
              <a:bevelB w="38100" h="38100"/>
            </a:sp3d>
          </a:bodyPr>
          <a:lstStyle/>
          <a:p>
            <a:pPr algn="ctr">
              <a:defRPr/>
            </a:pPr>
            <a:r>
              <a:rPr lang="en-GB" sz="2800" kern="10" dirty="0">
                <a:ln w="9525">
                  <a:solidFill>
                    <a:srgbClr val="FFFFFF"/>
                  </a:solidFill>
                  <a:round/>
                  <a:headEnd/>
                  <a:tailEnd/>
                </a:ln>
                <a:solidFill>
                  <a:srgbClr val="FFFFFF"/>
                </a:solidFill>
                <a:latin typeface="Arial"/>
                <a:cs typeface="Arial"/>
              </a:rPr>
              <a:t>SOUL</a:t>
            </a:r>
          </a:p>
        </p:txBody>
      </p:sp>
      <p:sp>
        <p:nvSpPr>
          <p:cNvPr id="40" name="TextBox 39"/>
          <p:cNvSpPr txBox="1"/>
          <p:nvPr/>
        </p:nvSpPr>
        <p:spPr>
          <a:xfrm>
            <a:off x="6801002" y="548680"/>
            <a:ext cx="2307502" cy="1569660"/>
          </a:xfrm>
          <a:prstGeom prst="rect">
            <a:avLst/>
          </a:prstGeom>
          <a:noFill/>
        </p:spPr>
        <p:txBody>
          <a:bodyPr wrap="square">
            <a:spAutoFit/>
            <a:scene3d>
              <a:camera prst="orthographicFront"/>
              <a:lightRig rig="flat" dir="t"/>
            </a:scene3d>
            <a:sp3d extrusionH="57150" prstMaterial="powder">
              <a:bevelT w="38100" h="38100"/>
              <a:bevelB w="38100" h="38100"/>
            </a:sp3d>
          </a:bodyPr>
          <a:lstStyle/>
          <a:p>
            <a:pPr algn="r">
              <a:defRPr/>
            </a:pPr>
            <a:r>
              <a:rPr lang="en-GB" sz="2400" dirty="0">
                <a:solidFill>
                  <a:schemeClr val="bg1"/>
                </a:solidFill>
                <a:effectLst/>
              </a:rPr>
              <a:t>Our life mirrors the life of an unbeliever.</a:t>
            </a:r>
          </a:p>
        </p:txBody>
      </p:sp>
      <p:sp>
        <p:nvSpPr>
          <p:cNvPr id="45" name="Text Box 47"/>
          <p:cNvSpPr txBox="1">
            <a:spLocks noChangeArrowheads="1"/>
          </p:cNvSpPr>
          <p:nvPr/>
        </p:nvSpPr>
        <p:spPr bwMode="auto">
          <a:xfrm>
            <a:off x="107503" y="836712"/>
            <a:ext cx="3240361" cy="461665"/>
          </a:xfrm>
          <a:prstGeom prst="rect">
            <a:avLst/>
          </a:prstGeom>
          <a:noFill/>
          <a:ln w="9525">
            <a:noFill/>
            <a:miter lim="800000"/>
            <a:headEnd/>
            <a:tailEnd/>
          </a:ln>
          <a:effectLst/>
          <a:scene3d>
            <a:camera prst="orthographicFront"/>
            <a:lightRig rig="flat" dir="t"/>
          </a:scene3d>
          <a:sp3d prstMaterial="powder"/>
        </p:spPr>
        <p:txBody>
          <a:bodyPr wrap="square">
            <a:spAutoFit/>
            <a:sp3d extrusionH="57150" prstMaterial="powder">
              <a:bevelT w="38100" h="38100"/>
            </a:sp3d>
          </a:bodyPr>
          <a:lstStyle/>
          <a:p>
            <a:pPr>
              <a:spcBef>
                <a:spcPct val="50000"/>
              </a:spcBef>
              <a:defRPr/>
            </a:pPr>
            <a:r>
              <a:rPr lang="en-GB" sz="2400" dirty="0">
                <a:solidFill>
                  <a:schemeClr val="bg1"/>
                </a:solidFill>
                <a:latin typeface="Arial" pitchFamily="34" charset="0"/>
              </a:rPr>
              <a:t>1 Corinthians 3:1-3 </a:t>
            </a:r>
          </a:p>
        </p:txBody>
      </p:sp>
      <p:sp>
        <p:nvSpPr>
          <p:cNvPr id="62" name="TextBox 61"/>
          <p:cNvSpPr txBox="1"/>
          <p:nvPr/>
        </p:nvSpPr>
        <p:spPr>
          <a:xfrm>
            <a:off x="2797825" y="-99392"/>
            <a:ext cx="3646383" cy="769441"/>
          </a:xfrm>
          <a:prstGeom prst="rect">
            <a:avLst/>
          </a:prstGeom>
          <a:noFill/>
        </p:spPr>
        <p:txBody>
          <a:bodyPr wrap="none">
            <a:spAutoFit/>
            <a:scene3d>
              <a:camera prst="orthographicFront"/>
              <a:lightRig rig="flat" dir="t"/>
            </a:scene3d>
            <a:sp3d extrusionH="57150" prstMaterial="softEdge">
              <a:bevelT w="38100" h="38100"/>
              <a:bevelB w="38100" h="38100"/>
            </a:sp3d>
          </a:bodyPr>
          <a:lstStyle/>
          <a:p>
            <a:pPr>
              <a:defRPr/>
            </a:pPr>
            <a:r>
              <a:rPr lang="en-GB" sz="4400" dirty="0">
                <a:solidFill>
                  <a:schemeClr val="bg1"/>
                </a:solidFill>
              </a:rPr>
              <a:t>HOLY SPIRIT</a:t>
            </a:r>
          </a:p>
        </p:txBody>
      </p:sp>
      <p:cxnSp>
        <p:nvCxnSpPr>
          <p:cNvPr id="64" name="Straight Arrow Connector 63"/>
          <p:cNvCxnSpPr/>
          <p:nvPr/>
        </p:nvCxnSpPr>
        <p:spPr>
          <a:xfrm rot="5400000">
            <a:off x="2195736" y="1556792"/>
            <a:ext cx="3240360" cy="1512168"/>
          </a:xfrm>
          <a:prstGeom prst="straightConnector1">
            <a:avLst/>
          </a:prstGeom>
          <a:ln w="57150">
            <a:solidFill>
              <a:schemeClr val="bg1"/>
            </a:solidFill>
            <a:tailEnd type="triangle" w="med" len="med"/>
          </a:ln>
          <a:scene3d>
            <a:camera prst="orthographicFront"/>
            <a:lightRig rig="flat" dir="t"/>
          </a:scene3d>
          <a:sp3d prstMaterial="softEdge">
            <a:bevelT/>
            <a:bevelB/>
          </a:sp3d>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rot="5400000">
            <a:off x="2916610" y="2276078"/>
            <a:ext cx="3240360" cy="73596"/>
          </a:xfrm>
          <a:prstGeom prst="straightConnector1">
            <a:avLst/>
          </a:prstGeom>
          <a:ln w="57150">
            <a:solidFill>
              <a:schemeClr val="bg1"/>
            </a:solidFill>
            <a:tailEnd type="triangle" w="med" len="med"/>
          </a:ln>
          <a:scene3d>
            <a:camera prst="orthographicFront"/>
            <a:lightRig rig="flat" dir="t"/>
          </a:scene3d>
          <a:sp3d prstMaterial="softEdge">
            <a:bevelT/>
            <a:bevelB/>
          </a:sp3d>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rot="16200000" flipH="1">
            <a:off x="3491880" y="1772816"/>
            <a:ext cx="3312368" cy="1152128"/>
          </a:xfrm>
          <a:prstGeom prst="straightConnector1">
            <a:avLst/>
          </a:prstGeom>
          <a:ln w="57150">
            <a:solidFill>
              <a:schemeClr val="bg1"/>
            </a:solidFill>
            <a:tailEnd type="triangle" w="med" len="med"/>
          </a:ln>
          <a:scene3d>
            <a:camera prst="orthographicFront"/>
            <a:lightRig rig="flat" dir="t"/>
          </a:scene3d>
          <a:sp3d prstMaterial="softEdge">
            <a:bevelT/>
            <a:bevelB/>
          </a:sp3d>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rot="5400000" flipH="1" flipV="1">
            <a:off x="1670658" y="4920866"/>
            <a:ext cx="1985540" cy="935385"/>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flipV="1">
            <a:off x="2195736" y="4437112"/>
            <a:ext cx="2088232" cy="1944216"/>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V="1">
            <a:off x="2195736" y="4365104"/>
            <a:ext cx="3312368" cy="2016224"/>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16200000" flipV="1">
            <a:off x="2951820" y="4689140"/>
            <a:ext cx="1944216" cy="1440160"/>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rot="16200000" flipV="1">
            <a:off x="3670350" y="5376119"/>
            <a:ext cx="1912664" cy="34652"/>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rot="5400000" flipH="1" flipV="1">
            <a:off x="4208872" y="4829858"/>
            <a:ext cx="1986607" cy="1116334"/>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rot="10800000">
            <a:off x="3347866" y="4365106"/>
            <a:ext cx="3600398" cy="1944214"/>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rot="10800000">
            <a:off x="4860034" y="4437114"/>
            <a:ext cx="2160238" cy="1944214"/>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rot="16200000" flipV="1">
            <a:off x="5436099" y="4797155"/>
            <a:ext cx="2016222" cy="1152124"/>
          </a:xfrm>
          <a:prstGeom prst="straightConnector1">
            <a:avLst/>
          </a:prstGeom>
          <a:ln w="57150">
            <a:solidFill>
              <a:srgbClr val="FFFF00"/>
            </a:solidFill>
            <a:tailEnd type="triangle" w="med" len="med"/>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971600" y="6177498"/>
            <a:ext cx="7233070" cy="707886"/>
          </a:xfrm>
          <a:prstGeom prst="rect">
            <a:avLst/>
          </a:prstGeom>
          <a:noFill/>
        </p:spPr>
        <p:txBody>
          <a:bodyPr wrap="none">
            <a:spAutoFit/>
            <a:scene3d>
              <a:camera prst="orthographicFront"/>
              <a:lightRig rig="threePt" dir="t"/>
            </a:scene3d>
            <a:sp3d extrusionH="57150">
              <a:bevelT w="38100" h="38100"/>
              <a:bevelB w="38100" h="38100"/>
            </a:sp3d>
          </a:bodyPr>
          <a:lstStyle/>
          <a:p>
            <a:pPr>
              <a:defRPr/>
            </a:pPr>
            <a:r>
              <a:rPr lang="en-GB" sz="4000" dirty="0">
                <a:solidFill>
                  <a:srgbClr val="FFFF00"/>
                </a:solidFill>
              </a:rPr>
              <a:t>WORLD	FLESH		DEVIL</a:t>
            </a:r>
          </a:p>
        </p:txBody>
      </p:sp>
      <p:sp>
        <p:nvSpPr>
          <p:cNvPr id="38" name="Text Box 51"/>
          <p:cNvSpPr txBox="1">
            <a:spLocks noChangeArrowheads="1"/>
          </p:cNvSpPr>
          <p:nvPr/>
        </p:nvSpPr>
        <p:spPr bwMode="auto">
          <a:xfrm>
            <a:off x="4931444" y="3903439"/>
            <a:ext cx="1728788" cy="461665"/>
          </a:xfrm>
          <a:prstGeom prst="rect">
            <a:avLst/>
          </a:prstGeom>
          <a:noFill/>
          <a:ln w="9525">
            <a:noFill/>
            <a:miter lim="800000"/>
            <a:headEnd/>
            <a:tailEnd/>
          </a:ln>
          <a:effectLst/>
          <a:scene3d>
            <a:camera prst="orthographicFront"/>
            <a:lightRig rig="flat" dir="t"/>
          </a:scene3d>
          <a:sp3d prstMaterial="powder"/>
        </p:spPr>
        <p:txBody>
          <a:bodyPr>
            <a:spAutoFit/>
            <a:sp3d extrusionH="57150" prstMaterial="powder">
              <a:bevelT w="38100" h="38100"/>
              <a:bevelB w="38100" h="38100"/>
            </a:sp3d>
          </a:bodyPr>
          <a:lstStyle/>
          <a:p>
            <a:pPr algn="ctr">
              <a:spcBef>
                <a:spcPct val="50000"/>
              </a:spcBef>
              <a:defRPr/>
            </a:pPr>
            <a:r>
              <a:rPr lang="en-GB" sz="2400" dirty="0">
                <a:solidFill>
                  <a:srgbClr val="FFFFFF"/>
                </a:solidFill>
                <a:latin typeface="Arial" pitchFamily="34" charset="0"/>
              </a:rPr>
              <a:t>Emotions</a:t>
            </a:r>
          </a:p>
        </p:txBody>
      </p:sp>
      <p:sp>
        <p:nvSpPr>
          <p:cNvPr id="39" name="Text Box 13"/>
          <p:cNvSpPr txBox="1">
            <a:spLocks noChangeArrowheads="1"/>
          </p:cNvSpPr>
          <p:nvPr/>
        </p:nvSpPr>
        <p:spPr bwMode="auto">
          <a:xfrm>
            <a:off x="2051720" y="3903439"/>
            <a:ext cx="2016125" cy="461665"/>
          </a:xfrm>
          <a:prstGeom prst="rect">
            <a:avLst/>
          </a:prstGeom>
          <a:noFill/>
          <a:ln w="9525">
            <a:noFill/>
            <a:miter lim="800000"/>
            <a:headEnd/>
            <a:tailEnd/>
          </a:ln>
          <a:effectLst/>
          <a:scene3d>
            <a:camera prst="orthographicFront"/>
            <a:lightRig rig="flat" dir="t"/>
          </a:scene3d>
          <a:sp3d prstMaterial="powder"/>
        </p:spPr>
        <p:txBody>
          <a:bodyPr>
            <a:spAutoFit/>
            <a:sp3d extrusionH="57150" prstMaterial="powder">
              <a:bevelT w="38100" h="38100"/>
            </a:sp3d>
          </a:bodyPr>
          <a:lstStyle/>
          <a:p>
            <a:pPr algn="ctr">
              <a:spcBef>
                <a:spcPct val="50000"/>
              </a:spcBef>
              <a:defRPr/>
            </a:pPr>
            <a:r>
              <a:rPr lang="en-GB" sz="2400" dirty="0">
                <a:solidFill>
                  <a:srgbClr val="FFFFFF"/>
                </a:solidFill>
                <a:latin typeface="Arial" pitchFamily="34" charset="0"/>
              </a:rPr>
              <a:t>Mind</a:t>
            </a:r>
          </a:p>
        </p:txBody>
      </p:sp>
      <p:sp>
        <p:nvSpPr>
          <p:cNvPr id="41" name="Text Box 13"/>
          <p:cNvSpPr txBox="1">
            <a:spLocks noChangeArrowheads="1"/>
          </p:cNvSpPr>
          <p:nvPr/>
        </p:nvSpPr>
        <p:spPr bwMode="auto">
          <a:xfrm>
            <a:off x="3491979" y="3903439"/>
            <a:ext cx="2016125" cy="461665"/>
          </a:xfrm>
          <a:prstGeom prst="rect">
            <a:avLst/>
          </a:prstGeom>
          <a:noFill/>
          <a:ln w="9525">
            <a:noFill/>
            <a:miter lim="800000"/>
            <a:headEnd/>
            <a:tailEnd/>
          </a:ln>
          <a:effectLst/>
          <a:scene3d>
            <a:camera prst="orthographicFront"/>
            <a:lightRig rig="flat" dir="t"/>
          </a:scene3d>
          <a:sp3d prstMaterial="powder"/>
        </p:spPr>
        <p:txBody>
          <a:bodyPr>
            <a:spAutoFit/>
            <a:sp3d extrusionH="57150" prstMaterial="powder">
              <a:bevelT w="38100" h="38100"/>
            </a:sp3d>
          </a:bodyPr>
          <a:lstStyle/>
          <a:p>
            <a:pPr algn="ctr">
              <a:spcBef>
                <a:spcPct val="50000"/>
              </a:spcBef>
              <a:defRPr/>
            </a:pPr>
            <a:r>
              <a:rPr lang="en-GB" sz="2400" dirty="0">
                <a:solidFill>
                  <a:srgbClr val="FFFFFF"/>
                </a:solidFill>
                <a:latin typeface="Arial" pitchFamily="34" charset="0"/>
              </a:rPr>
              <a:t>Will</a:t>
            </a:r>
          </a:p>
        </p:txBody>
      </p:sp>
      <p:sp>
        <p:nvSpPr>
          <p:cNvPr id="42" name="Text Box 44"/>
          <p:cNvSpPr txBox="1">
            <a:spLocks noChangeArrowheads="1"/>
          </p:cNvSpPr>
          <p:nvPr/>
        </p:nvSpPr>
        <p:spPr bwMode="auto">
          <a:xfrm rot="18190107">
            <a:off x="1650195" y="1943846"/>
            <a:ext cx="1728787" cy="519112"/>
          </a:xfrm>
          <a:prstGeom prst="rect">
            <a:avLst/>
          </a:prstGeom>
          <a:noFill/>
          <a:ln w="9525">
            <a:noFill/>
            <a:miter lim="800000"/>
            <a:headEnd/>
            <a:tailEnd/>
          </a:ln>
          <a:effectLst/>
          <a:scene3d>
            <a:camera prst="orthographicFront"/>
            <a:lightRig rig="flat" dir="t"/>
          </a:scene3d>
          <a:sp3d prstMaterial="softEdge">
            <a:bevelT/>
            <a:bevelB/>
          </a:sp3d>
        </p:spPr>
        <p:txBody>
          <a:bodyPr>
            <a:spAutoFit/>
            <a:sp3d extrusionH="57150">
              <a:bevelT w="38100" h="38100"/>
              <a:bevelB w="38100" h="38100"/>
            </a:sp3d>
          </a:bodyPr>
          <a:lstStyle/>
          <a:p>
            <a:pPr algn="ctr">
              <a:spcBef>
                <a:spcPct val="50000"/>
              </a:spcBef>
              <a:defRPr/>
            </a:pPr>
            <a:r>
              <a:rPr lang="en-GB" sz="2800" dirty="0">
                <a:solidFill>
                  <a:srgbClr val="FFFFFF"/>
                </a:solidFill>
                <a:latin typeface="Arial" pitchFamily="34" charset="0"/>
              </a:rPr>
              <a:t>Sight</a:t>
            </a:r>
          </a:p>
        </p:txBody>
      </p:sp>
      <p:sp>
        <p:nvSpPr>
          <p:cNvPr id="43" name="Text Box 44"/>
          <p:cNvSpPr txBox="1">
            <a:spLocks noChangeArrowheads="1"/>
          </p:cNvSpPr>
          <p:nvPr/>
        </p:nvSpPr>
        <p:spPr bwMode="auto">
          <a:xfrm rot="16200000">
            <a:off x="1199237" y="3097734"/>
            <a:ext cx="1728787" cy="519112"/>
          </a:xfrm>
          <a:prstGeom prst="rect">
            <a:avLst/>
          </a:prstGeom>
          <a:noFill/>
          <a:ln w="9525">
            <a:noFill/>
            <a:miter lim="800000"/>
            <a:headEnd/>
            <a:tailEnd/>
          </a:ln>
          <a:effectLst/>
          <a:scene3d>
            <a:camera prst="orthographicFront"/>
            <a:lightRig rig="flat" dir="t"/>
          </a:scene3d>
          <a:sp3d prstMaterial="softEdge">
            <a:bevelT/>
            <a:bevelB/>
          </a:sp3d>
        </p:spPr>
        <p:txBody>
          <a:bodyPr>
            <a:spAutoFit/>
            <a:sp3d extrusionH="57150">
              <a:bevelT w="38100" h="38100"/>
              <a:bevelB w="38100" h="38100"/>
            </a:sp3d>
          </a:bodyPr>
          <a:lstStyle/>
          <a:p>
            <a:pPr algn="ctr">
              <a:spcBef>
                <a:spcPct val="50000"/>
              </a:spcBef>
              <a:defRPr/>
            </a:pPr>
            <a:r>
              <a:rPr lang="en-GB" sz="2800" dirty="0">
                <a:solidFill>
                  <a:srgbClr val="FFFFFF"/>
                </a:solidFill>
                <a:latin typeface="Arial" pitchFamily="34" charset="0"/>
              </a:rPr>
              <a:t>Smell</a:t>
            </a:r>
          </a:p>
        </p:txBody>
      </p:sp>
      <p:sp>
        <p:nvSpPr>
          <p:cNvPr id="44" name="Text Box 44"/>
          <p:cNvSpPr txBox="1">
            <a:spLocks noChangeArrowheads="1"/>
          </p:cNvSpPr>
          <p:nvPr/>
        </p:nvSpPr>
        <p:spPr bwMode="auto">
          <a:xfrm rot="14539765">
            <a:off x="1531555" y="4454705"/>
            <a:ext cx="1728787" cy="519112"/>
          </a:xfrm>
          <a:prstGeom prst="rect">
            <a:avLst/>
          </a:prstGeom>
          <a:noFill/>
          <a:ln w="9525">
            <a:noFill/>
            <a:miter lim="800000"/>
            <a:headEnd/>
            <a:tailEnd/>
          </a:ln>
          <a:effectLst/>
          <a:scene3d>
            <a:camera prst="orthographicFront"/>
            <a:lightRig rig="flat" dir="t"/>
          </a:scene3d>
          <a:sp3d prstMaterial="softEdge">
            <a:bevelT/>
            <a:bevelB/>
          </a:sp3d>
        </p:spPr>
        <p:txBody>
          <a:bodyPr>
            <a:spAutoFit/>
            <a:sp3d extrusionH="57150">
              <a:bevelT w="38100" h="38100"/>
              <a:bevelB w="38100" h="38100"/>
            </a:sp3d>
          </a:bodyPr>
          <a:lstStyle/>
          <a:p>
            <a:pPr algn="ctr">
              <a:spcBef>
                <a:spcPct val="50000"/>
              </a:spcBef>
              <a:defRPr/>
            </a:pPr>
            <a:r>
              <a:rPr lang="en-GB" sz="2800" dirty="0">
                <a:solidFill>
                  <a:srgbClr val="FFFFFF"/>
                </a:solidFill>
                <a:latin typeface="Arial" pitchFamily="34" charset="0"/>
              </a:rPr>
              <a:t>Sound</a:t>
            </a:r>
          </a:p>
        </p:txBody>
      </p:sp>
      <p:sp>
        <p:nvSpPr>
          <p:cNvPr id="46" name="Text Box 44"/>
          <p:cNvSpPr txBox="1">
            <a:spLocks noChangeArrowheads="1"/>
          </p:cNvSpPr>
          <p:nvPr/>
        </p:nvSpPr>
        <p:spPr bwMode="auto">
          <a:xfrm rot="4380590">
            <a:off x="5936609" y="2631796"/>
            <a:ext cx="1728787" cy="519112"/>
          </a:xfrm>
          <a:prstGeom prst="rect">
            <a:avLst/>
          </a:prstGeom>
          <a:noFill/>
          <a:ln w="9525">
            <a:noFill/>
            <a:miter lim="800000"/>
            <a:headEnd/>
            <a:tailEnd/>
          </a:ln>
          <a:effectLst/>
          <a:scene3d>
            <a:camera prst="orthographicFront"/>
            <a:lightRig rig="flat" dir="t"/>
          </a:scene3d>
          <a:sp3d prstMaterial="softEdge">
            <a:bevelT/>
            <a:bevelB/>
          </a:sp3d>
        </p:spPr>
        <p:txBody>
          <a:bodyPr>
            <a:spAutoFit/>
            <a:sp3d extrusionH="57150">
              <a:bevelT w="38100" h="38100"/>
              <a:bevelB w="38100" h="38100"/>
            </a:sp3d>
          </a:bodyPr>
          <a:lstStyle/>
          <a:p>
            <a:pPr algn="ctr">
              <a:spcBef>
                <a:spcPct val="50000"/>
              </a:spcBef>
              <a:defRPr/>
            </a:pPr>
            <a:r>
              <a:rPr lang="en-GB" sz="2800" dirty="0">
                <a:solidFill>
                  <a:srgbClr val="FFFFFF"/>
                </a:solidFill>
                <a:latin typeface="Arial" pitchFamily="34" charset="0"/>
              </a:rPr>
              <a:t>Taste</a:t>
            </a:r>
          </a:p>
        </p:txBody>
      </p:sp>
      <p:sp>
        <p:nvSpPr>
          <p:cNvPr id="47" name="Text Box 44"/>
          <p:cNvSpPr txBox="1">
            <a:spLocks noChangeArrowheads="1"/>
          </p:cNvSpPr>
          <p:nvPr/>
        </p:nvSpPr>
        <p:spPr bwMode="auto">
          <a:xfrm rot="6565413">
            <a:off x="5977190" y="3926941"/>
            <a:ext cx="1728787" cy="519112"/>
          </a:xfrm>
          <a:prstGeom prst="rect">
            <a:avLst/>
          </a:prstGeom>
          <a:noFill/>
          <a:ln w="9525">
            <a:noFill/>
            <a:miter lim="800000"/>
            <a:headEnd/>
            <a:tailEnd/>
          </a:ln>
          <a:effectLst/>
          <a:scene3d>
            <a:camera prst="orthographicFront"/>
            <a:lightRig rig="flat" dir="t"/>
          </a:scene3d>
          <a:sp3d prstMaterial="softEdge">
            <a:bevelT/>
            <a:bevelB/>
          </a:sp3d>
        </p:spPr>
        <p:txBody>
          <a:bodyPr>
            <a:spAutoFit/>
            <a:sp3d extrusionH="57150">
              <a:bevelT w="38100" h="38100"/>
              <a:bevelB w="38100" h="38100"/>
            </a:sp3d>
          </a:bodyPr>
          <a:lstStyle/>
          <a:p>
            <a:pPr algn="ctr">
              <a:spcBef>
                <a:spcPct val="50000"/>
              </a:spcBef>
              <a:defRPr/>
            </a:pPr>
            <a:r>
              <a:rPr lang="en-GB" sz="2800" dirty="0">
                <a:solidFill>
                  <a:srgbClr val="FFFFFF"/>
                </a:solidFill>
                <a:latin typeface="Arial" pitchFamily="34" charset="0"/>
              </a:rPr>
              <a:t>Touch</a:t>
            </a:r>
          </a:p>
        </p:txBody>
      </p:sp>
      <p:pic>
        <p:nvPicPr>
          <p:cNvPr id="49" name="Text Box 3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1811" y="-55316"/>
            <a:ext cx="7344816" cy="567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223187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2000"/>
                                        <p:tgtEl>
                                          <p:spTgt spid="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wipe(up)">
                                      <p:cBhvr>
                                        <p:cTn id="12" dur="1000"/>
                                        <p:tgtEl>
                                          <p:spTgt spid="64"/>
                                        </p:tgtEl>
                                      </p:cBhvr>
                                    </p:animEffect>
                                  </p:childTnLst>
                                </p:cTn>
                              </p:par>
                              <p:par>
                                <p:cTn id="13" presetID="22" presetClass="entr" presetSubtype="1" fill="hold" nodeType="with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wipe(up)">
                                      <p:cBhvr>
                                        <p:cTn id="15" dur="1000"/>
                                        <p:tgtEl>
                                          <p:spTgt spid="65"/>
                                        </p:tgtEl>
                                      </p:cBhvr>
                                    </p:animEffect>
                                  </p:childTnLst>
                                </p:cTn>
                              </p:par>
                              <p:par>
                                <p:cTn id="16" presetID="22" presetClass="entr" presetSubtype="1" fill="hold" nodeType="withEffect">
                                  <p:stCondLst>
                                    <p:cond delay="0"/>
                                  </p:stCondLst>
                                  <p:childTnLst>
                                    <p:set>
                                      <p:cBhvr>
                                        <p:cTn id="17" dur="1" fill="hold">
                                          <p:stCondLst>
                                            <p:cond delay="0"/>
                                          </p:stCondLst>
                                        </p:cTn>
                                        <p:tgtEl>
                                          <p:spTgt spid="66"/>
                                        </p:tgtEl>
                                        <p:attrNameLst>
                                          <p:attrName>style.visibility</p:attrName>
                                        </p:attrNameLst>
                                      </p:cBhvr>
                                      <p:to>
                                        <p:strVal val="visible"/>
                                      </p:to>
                                    </p:set>
                                    <p:animEffect transition="in" filter="wipe(up)">
                                      <p:cBhvr>
                                        <p:cTn id="18" dur="1000"/>
                                        <p:tgtEl>
                                          <p:spTgt spid="6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nodeType="click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wipe(down)">
                                      <p:cBhvr>
                                        <p:cTn id="23" dur="1000"/>
                                        <p:tgtEl>
                                          <p:spTgt spid="76"/>
                                        </p:tgtEl>
                                      </p:cBhvr>
                                    </p:animEffect>
                                  </p:childTnLst>
                                </p:cTn>
                              </p:par>
                              <p:par>
                                <p:cTn id="24" presetID="22" presetClass="entr" presetSubtype="4" fill="hold" nodeType="withEffect">
                                  <p:stCondLst>
                                    <p:cond delay="0"/>
                                  </p:stCondLst>
                                  <p:childTnLst>
                                    <p:set>
                                      <p:cBhvr>
                                        <p:cTn id="25" dur="1" fill="hold">
                                          <p:stCondLst>
                                            <p:cond delay="0"/>
                                          </p:stCondLst>
                                        </p:cTn>
                                        <p:tgtEl>
                                          <p:spTgt spid="77"/>
                                        </p:tgtEl>
                                        <p:attrNameLst>
                                          <p:attrName>style.visibility</p:attrName>
                                        </p:attrNameLst>
                                      </p:cBhvr>
                                      <p:to>
                                        <p:strVal val="visible"/>
                                      </p:to>
                                    </p:set>
                                    <p:animEffect transition="in" filter="wipe(down)">
                                      <p:cBhvr>
                                        <p:cTn id="26" dur="1000"/>
                                        <p:tgtEl>
                                          <p:spTgt spid="77"/>
                                        </p:tgtEl>
                                      </p:cBhvr>
                                    </p:animEffect>
                                  </p:childTnLst>
                                </p:cTn>
                              </p:par>
                              <p:par>
                                <p:cTn id="27" presetID="22" presetClass="entr" presetSubtype="4" fill="hold" nodeType="withEffect">
                                  <p:stCondLst>
                                    <p:cond delay="0"/>
                                  </p:stCondLst>
                                  <p:childTnLst>
                                    <p:set>
                                      <p:cBhvr>
                                        <p:cTn id="28" dur="1" fill="hold">
                                          <p:stCondLst>
                                            <p:cond delay="0"/>
                                          </p:stCondLst>
                                        </p:cTn>
                                        <p:tgtEl>
                                          <p:spTgt spid="78"/>
                                        </p:tgtEl>
                                        <p:attrNameLst>
                                          <p:attrName>style.visibility</p:attrName>
                                        </p:attrNameLst>
                                      </p:cBhvr>
                                      <p:to>
                                        <p:strVal val="visible"/>
                                      </p:to>
                                    </p:set>
                                    <p:animEffect transition="in" filter="wipe(down)">
                                      <p:cBhvr>
                                        <p:cTn id="29" dur="1000"/>
                                        <p:tgtEl>
                                          <p:spTgt spid="78"/>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4" fill="hold" nodeType="clickEffect">
                                  <p:stCondLst>
                                    <p:cond delay="0"/>
                                  </p:stCondLst>
                                  <p:childTnLst>
                                    <p:set>
                                      <p:cBhvr>
                                        <p:cTn id="33" dur="1" fill="hold">
                                          <p:stCondLst>
                                            <p:cond delay="0"/>
                                          </p:stCondLst>
                                        </p:cTn>
                                        <p:tgtEl>
                                          <p:spTgt spid="79"/>
                                        </p:tgtEl>
                                        <p:attrNameLst>
                                          <p:attrName>style.visibility</p:attrName>
                                        </p:attrNameLst>
                                      </p:cBhvr>
                                      <p:to>
                                        <p:strVal val="visible"/>
                                      </p:to>
                                    </p:set>
                                    <p:animEffect transition="in" filter="wipe(down)">
                                      <p:cBhvr>
                                        <p:cTn id="34" dur="1000"/>
                                        <p:tgtEl>
                                          <p:spTgt spid="79"/>
                                        </p:tgtEl>
                                      </p:cBhvr>
                                    </p:animEffect>
                                  </p:childTnLst>
                                </p:cTn>
                              </p:par>
                              <p:par>
                                <p:cTn id="35" presetID="22" presetClass="entr" presetSubtype="4" fill="hold" nodeType="with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wipe(down)">
                                      <p:cBhvr>
                                        <p:cTn id="37" dur="1000"/>
                                        <p:tgtEl>
                                          <p:spTgt spid="80"/>
                                        </p:tgtEl>
                                      </p:cBhvr>
                                    </p:animEffect>
                                  </p:childTnLst>
                                </p:cTn>
                              </p:par>
                              <p:par>
                                <p:cTn id="38" presetID="22" presetClass="entr" presetSubtype="4" fill="hold" nodeType="withEffect">
                                  <p:stCondLst>
                                    <p:cond delay="0"/>
                                  </p:stCondLst>
                                  <p:childTnLst>
                                    <p:set>
                                      <p:cBhvr>
                                        <p:cTn id="39" dur="1" fill="hold">
                                          <p:stCondLst>
                                            <p:cond delay="0"/>
                                          </p:stCondLst>
                                        </p:cTn>
                                        <p:tgtEl>
                                          <p:spTgt spid="81"/>
                                        </p:tgtEl>
                                        <p:attrNameLst>
                                          <p:attrName>style.visibility</p:attrName>
                                        </p:attrNameLst>
                                      </p:cBhvr>
                                      <p:to>
                                        <p:strVal val="visible"/>
                                      </p:to>
                                    </p:set>
                                    <p:animEffect transition="in" filter="wipe(down)">
                                      <p:cBhvr>
                                        <p:cTn id="40" dur="1000"/>
                                        <p:tgtEl>
                                          <p:spTgt spid="8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4" fill="hold" nodeType="clickEffect">
                                  <p:stCondLst>
                                    <p:cond delay="0"/>
                                  </p:stCondLst>
                                  <p:childTnLst>
                                    <p:set>
                                      <p:cBhvr>
                                        <p:cTn id="44" dur="1" fill="hold">
                                          <p:stCondLst>
                                            <p:cond delay="0"/>
                                          </p:stCondLst>
                                        </p:cTn>
                                        <p:tgtEl>
                                          <p:spTgt spid="82"/>
                                        </p:tgtEl>
                                        <p:attrNameLst>
                                          <p:attrName>style.visibility</p:attrName>
                                        </p:attrNameLst>
                                      </p:cBhvr>
                                      <p:to>
                                        <p:strVal val="visible"/>
                                      </p:to>
                                    </p:set>
                                    <p:animEffect transition="in" filter="wipe(down)">
                                      <p:cBhvr>
                                        <p:cTn id="45" dur="1000"/>
                                        <p:tgtEl>
                                          <p:spTgt spid="82"/>
                                        </p:tgtEl>
                                      </p:cBhvr>
                                    </p:animEffect>
                                  </p:childTnLst>
                                </p:cTn>
                              </p:par>
                              <p:par>
                                <p:cTn id="46" presetID="22" presetClass="entr" presetSubtype="4" fill="hold" nodeType="with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wipe(down)">
                                      <p:cBhvr>
                                        <p:cTn id="48" dur="1000"/>
                                        <p:tgtEl>
                                          <p:spTgt spid="83"/>
                                        </p:tgtEl>
                                      </p:cBhvr>
                                    </p:animEffect>
                                  </p:childTnLst>
                                </p:cTn>
                              </p:par>
                              <p:par>
                                <p:cTn id="49" presetID="22" presetClass="entr" presetSubtype="4" fill="hold" nodeType="withEffect">
                                  <p:stCondLst>
                                    <p:cond delay="0"/>
                                  </p:stCondLst>
                                  <p:childTnLst>
                                    <p:set>
                                      <p:cBhvr>
                                        <p:cTn id="50" dur="1" fill="hold">
                                          <p:stCondLst>
                                            <p:cond delay="0"/>
                                          </p:stCondLst>
                                        </p:cTn>
                                        <p:tgtEl>
                                          <p:spTgt spid="84"/>
                                        </p:tgtEl>
                                        <p:attrNameLst>
                                          <p:attrName>style.visibility</p:attrName>
                                        </p:attrNameLst>
                                      </p:cBhvr>
                                      <p:to>
                                        <p:strVal val="visible"/>
                                      </p:to>
                                    </p:set>
                                    <p:animEffect transition="in" filter="wipe(down)">
                                      <p:cBhvr>
                                        <p:cTn id="51" dur="1000"/>
                                        <p:tgtEl>
                                          <p:spTgt spid="84"/>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nodeType="click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p:cTn id="56" dur="1000" fill="hold"/>
                                        <p:tgtEl>
                                          <p:spTgt spid="49"/>
                                        </p:tgtEl>
                                        <p:attrNameLst>
                                          <p:attrName>ppt_w</p:attrName>
                                        </p:attrNameLst>
                                      </p:cBhvr>
                                      <p:tavLst>
                                        <p:tav tm="0">
                                          <p:val>
                                            <p:fltVal val="0"/>
                                          </p:val>
                                        </p:tav>
                                        <p:tav tm="100000">
                                          <p:val>
                                            <p:strVal val="#ppt_w"/>
                                          </p:val>
                                        </p:tav>
                                      </p:tavLst>
                                    </p:anim>
                                    <p:anim calcmode="lin" valueType="num">
                                      <p:cBhvr>
                                        <p:cTn id="57" dur="1000" fill="hold"/>
                                        <p:tgtEl>
                                          <p:spTgt spid="49"/>
                                        </p:tgtEl>
                                        <p:attrNameLst>
                                          <p:attrName>ppt_h</p:attrName>
                                        </p:attrNameLst>
                                      </p:cBhvr>
                                      <p:tavLst>
                                        <p:tav tm="0">
                                          <p:val>
                                            <p:fltVal val="0"/>
                                          </p:val>
                                        </p:tav>
                                        <p:tav tm="100000">
                                          <p:val>
                                            <p:strVal val="#ppt_h"/>
                                          </p:val>
                                        </p:tav>
                                      </p:tavLst>
                                    </p:anim>
                                    <p:animEffect transition="in" filter="fade">
                                      <p:cBhvr>
                                        <p:cTn id="58" dur="1000"/>
                                        <p:tgtEl>
                                          <p:spTgt spid="4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2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2095</Words>
  <Application>Microsoft Office PowerPoint</Application>
  <PresentationFormat>On-screen Show (4:3)</PresentationFormat>
  <Paragraphs>159</Paragraphs>
  <Slides>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Wingdings</vt:lpstr>
      <vt:lpstr>4_Default Design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Disciple’s Personality</dc:title>
  <dc:creator>Sarah Winbow</dc:creator>
  <cp:lastModifiedBy>Sarah Winbow</cp:lastModifiedBy>
  <cp:revision>50</cp:revision>
  <cp:lastPrinted>1601-01-01T00:00:00Z</cp:lastPrinted>
  <dcterms:created xsi:type="dcterms:W3CDTF">2006-02-20T10:13:10Z</dcterms:created>
  <dcterms:modified xsi:type="dcterms:W3CDTF">2024-01-23T13:41:40Z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4</vt:i4>
  </property>
</Properties>
</file>